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6" d="100"/>
          <a:sy n="116" d="100"/>
        </p:scale>
        <p:origin x="-1494" y="-96"/>
      </p:cViewPr>
      <p:guideLst>
        <p:guide orient="horz" pos="2160"/>
        <p:guide pos="2880"/>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s>
</file>

<file path=ppt/media/hdphoto1.wdp>
</file>

<file path=ppt/media/image1.png>
</file>

<file path=ppt/media/image10.png>
</file>

<file path=ppt/media/image11.gif>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CA"/>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CA"/>
          </a:p>
        </p:txBody>
      </p:sp>
      <p:sp>
        <p:nvSpPr>
          <p:cNvPr id="4" name="Date Placeholder 3"/>
          <p:cNvSpPr>
            <a:spLocks noGrp="1"/>
          </p:cNvSpPr>
          <p:nvPr>
            <p:ph type="dt" sz="half" idx="10"/>
          </p:nvPr>
        </p:nvSpPr>
        <p:spPr/>
        <p:txBody>
          <a:bodyPr/>
          <a:lstStyle/>
          <a:p>
            <a:fld id="{EC004E26-9BA4-4DA9-8E40-E9BB40666230}"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21256702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EC004E26-9BA4-4DA9-8E40-E9BB40666230}"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1594611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CA"/>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Date Placeholder 3"/>
          <p:cNvSpPr>
            <a:spLocks noGrp="1"/>
          </p:cNvSpPr>
          <p:nvPr>
            <p:ph type="dt" sz="half" idx="10"/>
          </p:nvPr>
        </p:nvSpPr>
        <p:spPr/>
        <p:txBody>
          <a:bodyPr/>
          <a:lstStyle/>
          <a:p>
            <a:fld id="{EC004E26-9BA4-4DA9-8E40-E9BB40666230}"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33606341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6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7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8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idx="1"/>
          </p:nvPr>
        </p:nvSpPr>
        <p:spPr/>
        <p:txBody>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
        <p:nvSpPr>
          <p:cNvPr id="4" name="Date Placeholder 3"/>
          <p:cNvSpPr>
            <a:spLocks noGrp="1"/>
          </p:cNvSpPr>
          <p:nvPr>
            <p:ph type="dt" sz="half" idx="10"/>
          </p:nvPr>
        </p:nvSpPr>
        <p:spPr/>
        <p:txBody>
          <a:bodyPr/>
          <a:lstStyle/>
          <a:p>
            <a:fld id="{EC004E26-9BA4-4DA9-8E40-E9BB40666230}"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358735960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9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0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1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1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7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8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CA"/>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C004E26-9BA4-4DA9-8E40-E9BB40666230}"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15971919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20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2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24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25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447423"/>
            <a:ext cx="7886700" cy="1043050"/>
          </a:xfrm>
        </p:spPr>
        <p:txBody>
          <a:bodyPr>
            <a:normAutofit/>
          </a:bodyPr>
          <a:lstStyle>
            <a:lvl1pPr>
              <a:defRPr sz="4000"/>
            </a:lvl1pPr>
          </a:lstStyle>
          <a:p>
            <a:r>
              <a:rPr lang="en-US" dirty="0"/>
              <a:t>Click to edit Master title style</a:t>
            </a:r>
          </a:p>
        </p:txBody>
      </p:sp>
      <p:sp>
        <p:nvSpPr>
          <p:cNvPr id="3" name="Content Placeholder 2"/>
          <p:cNvSpPr>
            <a:spLocks noGrp="1"/>
          </p:cNvSpPr>
          <p:nvPr>
            <p:ph idx="1"/>
          </p:nvPr>
        </p:nvSpPr>
        <p:spPr>
          <a:xfrm>
            <a:off x="628650" y="1490472"/>
            <a:ext cx="7886700" cy="4686491"/>
          </a:xfrm>
        </p:spPr>
        <p:txBody>
          <a:bodyPr/>
          <a:lstStyle>
            <a:lvl1pPr>
              <a:defRPr sz="2600"/>
            </a:lvl1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1CE652AD-C895-4A1E-9E9C-2DEC98514D8C}" type="datetimeFigureOut">
              <a:rPr lang="en-CA" smtClean="0"/>
              <a:t>9/13/2019</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03BA3758-47F6-47C3-A519-3E894D3362AC}" type="slidenum">
              <a:rPr lang="en-CA" smtClean="0"/>
              <a:t>‹#›</a:t>
            </a:fld>
            <a:endParaRPr lang="en-CA" dirty="0"/>
          </a:p>
        </p:txBody>
      </p:sp>
      <p:sp>
        <p:nvSpPr>
          <p:cNvPr id="10" name="Text Placeholder 9">
            <a:extLst>
              <a:ext uri="{FF2B5EF4-FFF2-40B4-BE49-F238E27FC236}">
                <a16:creationId xmlns:a16="http://schemas.microsoft.com/office/drawing/2014/main" xmlns="" id="{B1563E5F-D7DA-44FC-9BF2-B66561D7D7FF}"/>
              </a:ext>
            </a:extLst>
          </p:cNvPr>
          <p:cNvSpPr>
            <a:spLocks noGrp="1"/>
          </p:cNvSpPr>
          <p:nvPr>
            <p:ph type="body" sz="quarter" idx="13" hasCustomPrompt="1"/>
          </p:nvPr>
        </p:nvSpPr>
        <p:spPr>
          <a:xfrm>
            <a:off x="345186" y="173100"/>
            <a:ext cx="3568446" cy="481297"/>
          </a:xfrm>
        </p:spPr>
        <p:txBody>
          <a:bodyPr>
            <a:normAutofit/>
          </a:bodyPr>
          <a:lstStyle>
            <a:lvl1pPr marL="0" indent="0">
              <a:spcBef>
                <a:spcPts val="0"/>
              </a:spcBef>
              <a:buNone/>
              <a:defRPr sz="2800" i="1" baseline="0">
                <a:solidFill>
                  <a:schemeClr val="bg1">
                    <a:lumMod val="50000"/>
                  </a:schemeClr>
                </a:solidFill>
              </a:defRPr>
            </a:lvl1pPr>
            <a:lvl2pPr marL="457200" indent="0">
              <a:buNone/>
              <a:defRPr sz="2200"/>
            </a:lvl2pPr>
            <a:lvl3pPr>
              <a:defRPr sz="2400"/>
            </a:lvl3pPr>
            <a:lvl4pPr>
              <a:defRPr sz="1800"/>
            </a:lvl4pPr>
            <a:lvl5pPr marL="1828800" indent="0" algn="l">
              <a:buNone/>
              <a:defRPr sz="2200"/>
            </a:lvl5pPr>
          </a:lstStyle>
          <a:p>
            <a:pPr lvl="0"/>
            <a:r>
              <a:rPr lang="en-CA" sz="2200" dirty="0"/>
              <a:t>Click to edit header section</a:t>
            </a:r>
            <a:endParaRPr lang="en-CA" dirty="0"/>
          </a:p>
        </p:txBody>
      </p:sp>
    </p:spTree>
    <p:extLst>
      <p:ext uri="{BB962C8B-B14F-4D97-AF65-F5344CB8AC3E}">
        <p14:creationId xmlns:p14="http://schemas.microsoft.com/office/powerpoint/2010/main" val="42599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Date Placeholder 4"/>
          <p:cNvSpPr>
            <a:spLocks noGrp="1"/>
          </p:cNvSpPr>
          <p:nvPr>
            <p:ph type="dt" sz="half" idx="10"/>
          </p:nvPr>
        </p:nvSpPr>
        <p:spPr/>
        <p:txBody>
          <a:bodyPr/>
          <a:lstStyle/>
          <a:p>
            <a:fld id="{EC004E26-9BA4-4DA9-8E40-E9BB40666230}" type="datetimeFigureOut">
              <a:rPr lang="en-CA" smtClean="0"/>
              <a:t>9/13/2019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37146582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CA"/>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7" name="Date Placeholder 6"/>
          <p:cNvSpPr>
            <a:spLocks noGrp="1"/>
          </p:cNvSpPr>
          <p:nvPr>
            <p:ph type="dt" sz="half" idx="10"/>
          </p:nvPr>
        </p:nvSpPr>
        <p:spPr/>
        <p:txBody>
          <a:bodyPr/>
          <a:lstStyle/>
          <a:p>
            <a:fld id="{EC004E26-9BA4-4DA9-8E40-E9BB40666230}" type="datetimeFigureOut">
              <a:rPr lang="en-CA" smtClean="0"/>
              <a:t>9/13/2019</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4918549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CA"/>
          </a:p>
        </p:txBody>
      </p:sp>
      <p:sp>
        <p:nvSpPr>
          <p:cNvPr id="3" name="Date Placeholder 2"/>
          <p:cNvSpPr>
            <a:spLocks noGrp="1"/>
          </p:cNvSpPr>
          <p:nvPr>
            <p:ph type="dt" sz="half" idx="10"/>
          </p:nvPr>
        </p:nvSpPr>
        <p:spPr/>
        <p:txBody>
          <a:bodyPr/>
          <a:lstStyle/>
          <a:p>
            <a:fld id="{EC004E26-9BA4-4DA9-8E40-E9BB40666230}" type="datetimeFigureOut">
              <a:rPr lang="en-CA" smtClean="0"/>
              <a:t>9/13/2019</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4061330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C004E26-9BA4-4DA9-8E40-E9BB40666230}" type="datetimeFigureOut">
              <a:rPr lang="en-CA" smtClean="0"/>
              <a:t>9/13/2019</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32149738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CA"/>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004E26-9BA4-4DA9-8E40-E9BB40666230}" type="datetimeFigureOut">
              <a:rPr lang="en-CA" smtClean="0"/>
              <a:t>9/13/2019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13076403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CA"/>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C004E26-9BA4-4DA9-8E40-E9BB40666230}" type="datetimeFigureOut">
              <a:rPr lang="en-CA" smtClean="0"/>
              <a:t>9/13/2019</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7C3CF6FA-885B-4216-9CE8-2E4523F0B3ED}" type="slidenum">
              <a:rPr lang="en-CA" smtClean="0"/>
              <a:t>‹#›</a:t>
            </a:fld>
            <a:endParaRPr lang="en-CA"/>
          </a:p>
        </p:txBody>
      </p:sp>
    </p:spTree>
    <p:extLst>
      <p:ext uri="{BB962C8B-B14F-4D97-AF65-F5344CB8AC3E}">
        <p14:creationId xmlns:p14="http://schemas.microsoft.com/office/powerpoint/2010/main" val="42092546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CA"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CA"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C004E26-9BA4-4DA9-8E40-E9BB40666230}" type="datetimeFigureOut">
              <a:rPr lang="en-CA" smtClean="0"/>
              <a:t>9/13/2019</a:t>
            </a:fld>
            <a:endParaRPr lang="en-CA"/>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3CF6FA-885B-4216-9CE8-2E4523F0B3ED}" type="slidenum">
              <a:rPr lang="en-CA" smtClean="0"/>
              <a:t>‹#›</a:t>
            </a:fld>
            <a:endParaRPr lang="en-CA"/>
          </a:p>
        </p:txBody>
      </p:sp>
    </p:spTree>
    <p:extLst>
      <p:ext uri="{BB962C8B-B14F-4D97-AF65-F5344CB8AC3E}">
        <p14:creationId xmlns:p14="http://schemas.microsoft.com/office/powerpoint/2010/main" val="30937696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6" r:id="rId27"/>
    <p:sldLayoutId id="2147483677" r:id="rId28"/>
    <p:sldLayoutId id="2147483678" r:id="rId29"/>
    <p:sldLayoutId id="2147483679" r:id="rId30"/>
    <p:sldLayoutId id="2147483680" r:id="rId31"/>
    <p:sldLayoutId id="2147483681" r:id="rId32"/>
    <p:sldLayoutId id="2147483682" r:id="rId33"/>
    <p:sldLayoutId id="2147483683" r:id="rId34"/>
    <p:sldLayoutId id="2147483684" r:id="rId35"/>
    <p:sldLayoutId id="2147483685" r:id="rId36"/>
    <p:sldLayoutId id="2147483686" r:id="rId37"/>
  </p:sldLayoutIdLst>
  <p:txStyles>
    <p:titleStyle>
      <a:lvl1pPr algn="l"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6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1.xml.rels><?xml version="1.0" encoding="UTF-8" standalone="yes"?>
<Relationships xmlns="http://schemas.openxmlformats.org/package/2006/relationships"><Relationship Id="rId3" Type="http://schemas.openxmlformats.org/officeDocument/2006/relationships/hyperlink" Target="https://cran.r-project.org/web/packages/tmap/vignettes/tmap-getstarted.html" TargetMode="External"/><Relationship Id="rId2" Type="http://schemas.openxmlformats.org/officeDocument/2006/relationships/hyperlink" Target="https://cran.r-project.org/web/packages/tmap/" TargetMode="External"/><Relationship Id="rId1" Type="http://schemas.openxmlformats.org/officeDocument/2006/relationships/slideLayout" Target="../slideLayouts/slideLayout29.xml"/><Relationship Id="rId4" Type="http://schemas.openxmlformats.org/officeDocument/2006/relationships/hyperlink" Target="https://geocompr.robinlovelace.net/adv-map.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gif"/><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CA" dirty="0" smtClean="0"/>
              <a:t>Geospatial analysis in R:</a:t>
            </a:r>
            <a:br>
              <a:rPr lang="en-CA" dirty="0" smtClean="0"/>
            </a:br>
            <a:r>
              <a:rPr lang="en-CA" dirty="0" smtClean="0"/>
              <a:t>Part </a:t>
            </a:r>
            <a:r>
              <a:rPr lang="en-CA" dirty="0" smtClean="0"/>
              <a:t>2</a:t>
            </a:r>
            <a:endParaRPr lang="en-CA" dirty="0"/>
          </a:p>
        </p:txBody>
      </p:sp>
      <p:sp>
        <p:nvSpPr>
          <p:cNvPr id="3" name="Subtitle 2"/>
          <p:cNvSpPr>
            <a:spLocks noGrp="1"/>
          </p:cNvSpPr>
          <p:nvPr>
            <p:ph type="subTitle" idx="1"/>
          </p:nvPr>
        </p:nvSpPr>
        <p:spPr/>
        <p:txBody>
          <a:bodyPr>
            <a:normAutofit/>
          </a:bodyPr>
          <a:lstStyle/>
          <a:p>
            <a:r>
              <a:rPr lang="en-CA" sz="2800" i="1" dirty="0" smtClean="0"/>
              <a:t>Michael Otterstatter</a:t>
            </a:r>
            <a:br>
              <a:rPr lang="en-CA" sz="2800" i="1" dirty="0" smtClean="0"/>
            </a:br>
            <a:r>
              <a:rPr lang="en-CA" sz="2800" i="1" dirty="0" smtClean="0"/>
              <a:t>BCCDC </a:t>
            </a:r>
            <a:r>
              <a:rPr lang="en-CA" sz="2800" i="1" dirty="0" err="1" smtClean="0"/>
              <a:t>Biostats</a:t>
            </a:r>
            <a:r>
              <a:rPr lang="en-CA" sz="2800" i="1" dirty="0" smtClean="0"/>
              <a:t> Session</a:t>
            </a:r>
          </a:p>
          <a:p>
            <a:r>
              <a:rPr lang="en-CA" sz="2800" i="1" dirty="0" smtClean="0"/>
              <a:t>Sept </a:t>
            </a:r>
            <a:r>
              <a:rPr lang="en-CA" sz="2800" i="1" dirty="0" smtClean="0"/>
              <a:t>13, </a:t>
            </a:r>
            <a:r>
              <a:rPr lang="en-CA" sz="2800" i="1" dirty="0" smtClean="0"/>
              <a:t>2019</a:t>
            </a:r>
            <a:endParaRPr lang="en-CA" sz="2800" i="1" dirty="0"/>
          </a:p>
        </p:txBody>
      </p:sp>
    </p:spTree>
    <p:extLst>
      <p:ext uri="{BB962C8B-B14F-4D97-AF65-F5344CB8AC3E}">
        <p14:creationId xmlns:p14="http://schemas.microsoft.com/office/powerpoint/2010/main" val="15529706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1D2358-59ED-4CF9-B0C6-DE825BD447E7}"/>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69D4FEB8-8CA5-4279-AD47-7EE4D5EC1604}"/>
              </a:ext>
            </a:extLst>
          </p:cNvPr>
          <p:cNvSpPr>
            <a:spLocks noGrp="1"/>
          </p:cNvSpPr>
          <p:nvPr>
            <p:ph idx="1"/>
          </p:nvPr>
        </p:nvSpPr>
        <p:spPr/>
        <p:txBody>
          <a:bodyPr>
            <a:normAutofit/>
          </a:bodyPr>
          <a:lstStyle/>
          <a:p>
            <a:pPr>
              <a:spcAft>
                <a:spcPts val="1200"/>
              </a:spcAft>
            </a:pPr>
            <a:r>
              <a:rPr lang="en-CA" dirty="0"/>
              <a:t>Point features vs aggregate features</a:t>
            </a:r>
          </a:p>
          <a:p>
            <a:pPr lvl="1"/>
            <a:r>
              <a:rPr lang="en-CA" i="1" dirty="0"/>
              <a:t>Image maps </a:t>
            </a:r>
            <a:r>
              <a:rPr lang="en-CA" dirty="0"/>
              <a:t>are based on pixels and variations in colour to show features, most notably aerial photographs and satellite imagery</a:t>
            </a:r>
          </a:p>
        </p:txBody>
      </p:sp>
      <p:sp>
        <p:nvSpPr>
          <p:cNvPr id="4" name="Text Placeholder 3">
            <a:extLst>
              <a:ext uri="{FF2B5EF4-FFF2-40B4-BE49-F238E27FC236}">
                <a16:creationId xmlns:a16="http://schemas.microsoft.com/office/drawing/2014/main" xmlns="" id="{F124F47E-CE96-4F41-82F7-9FC9D0F6B435}"/>
              </a:ext>
            </a:extLst>
          </p:cNvPr>
          <p:cNvSpPr>
            <a:spLocks noGrp="1"/>
          </p:cNvSpPr>
          <p:nvPr>
            <p:ph type="body" sz="quarter" idx="13"/>
          </p:nvPr>
        </p:nvSpPr>
        <p:spPr/>
        <p:txBody>
          <a:bodyPr>
            <a:normAutofit fontScale="85000" lnSpcReduction="10000"/>
          </a:bodyPr>
          <a:lstStyle/>
          <a:p>
            <a:r>
              <a:rPr lang="en-CA" dirty="0"/>
              <a:t>Background and concepts</a:t>
            </a:r>
          </a:p>
        </p:txBody>
      </p:sp>
      <p:pic>
        <p:nvPicPr>
          <p:cNvPr id="5" name="Picture 4">
            <a:extLst>
              <a:ext uri="{FF2B5EF4-FFF2-40B4-BE49-F238E27FC236}">
                <a16:creationId xmlns:a16="http://schemas.microsoft.com/office/drawing/2014/main" xmlns="" id="{3D02AAB7-E021-466B-ACDF-D70BE5317F11}"/>
              </a:ext>
            </a:extLst>
          </p:cNvPr>
          <p:cNvPicPr>
            <a:picLocks noChangeAspect="1"/>
          </p:cNvPicPr>
          <p:nvPr/>
        </p:nvPicPr>
        <p:blipFill rotWithShape="1">
          <a:blip r:embed="rId2"/>
          <a:srcRect b="5205"/>
          <a:stretch/>
        </p:blipFill>
        <p:spPr>
          <a:xfrm>
            <a:off x="1759672" y="3509063"/>
            <a:ext cx="5624657" cy="3242713"/>
          </a:xfrm>
          <a:prstGeom prst="rect">
            <a:avLst/>
          </a:prstGeom>
          <a:ln>
            <a:noFill/>
          </a:ln>
          <a:effectLst>
            <a:softEdge rad="112500"/>
          </a:effectLst>
        </p:spPr>
      </p:pic>
    </p:spTree>
    <p:extLst>
      <p:ext uri="{BB962C8B-B14F-4D97-AF65-F5344CB8AC3E}">
        <p14:creationId xmlns:p14="http://schemas.microsoft.com/office/powerpoint/2010/main" val="28203605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8BA87E-7844-487D-B07E-607731695475}"/>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7B300799-0834-4D93-A975-6CE0F728F1B5}"/>
              </a:ext>
            </a:extLst>
          </p:cNvPr>
          <p:cNvSpPr>
            <a:spLocks noGrp="1"/>
          </p:cNvSpPr>
          <p:nvPr>
            <p:ph idx="1"/>
          </p:nvPr>
        </p:nvSpPr>
        <p:spPr>
          <a:xfrm>
            <a:off x="628650" y="1490472"/>
            <a:ext cx="4903931" cy="4686491"/>
          </a:xfrm>
        </p:spPr>
        <p:txBody>
          <a:bodyPr>
            <a:normAutofit fontScale="92500"/>
          </a:bodyPr>
          <a:lstStyle/>
          <a:p>
            <a:pPr>
              <a:spcAft>
                <a:spcPts val="1200"/>
              </a:spcAft>
            </a:pPr>
            <a:r>
              <a:rPr lang="en-CA" dirty="0"/>
              <a:t>Point features vs aggregate features</a:t>
            </a:r>
          </a:p>
          <a:p>
            <a:pPr lvl="1"/>
            <a:r>
              <a:rPr lang="en-CA" dirty="0"/>
              <a:t>For areal data (areas and aggregations), maps use symbols, patterns or colour to represent attribute values for a region</a:t>
            </a:r>
          </a:p>
          <a:p>
            <a:pPr marL="457200" lvl="1" indent="0">
              <a:buNone/>
            </a:pPr>
            <a:endParaRPr lang="en-CA" dirty="0"/>
          </a:p>
          <a:p>
            <a:pPr lvl="1"/>
            <a:r>
              <a:rPr lang="en-CA" dirty="0"/>
              <a:t>For example, </a:t>
            </a:r>
            <a:r>
              <a:rPr lang="en-CA" i="1" dirty="0"/>
              <a:t>proportional symbol maps, </a:t>
            </a:r>
            <a:r>
              <a:rPr lang="en-CA" dirty="0"/>
              <a:t>use symbol size scaled proportionately to the value of an attribute for a given region</a:t>
            </a:r>
          </a:p>
        </p:txBody>
      </p:sp>
      <p:sp>
        <p:nvSpPr>
          <p:cNvPr id="4" name="Text Placeholder 3">
            <a:extLst>
              <a:ext uri="{FF2B5EF4-FFF2-40B4-BE49-F238E27FC236}">
                <a16:creationId xmlns:a16="http://schemas.microsoft.com/office/drawing/2014/main" xmlns="" id="{305AE239-E2BD-4FA3-9FF1-23DA7DA04427}"/>
              </a:ext>
            </a:extLst>
          </p:cNvPr>
          <p:cNvSpPr>
            <a:spLocks noGrp="1"/>
          </p:cNvSpPr>
          <p:nvPr>
            <p:ph type="body" sz="quarter" idx="13"/>
          </p:nvPr>
        </p:nvSpPr>
        <p:spPr/>
        <p:txBody>
          <a:bodyPr>
            <a:normAutofit fontScale="85000" lnSpcReduction="10000"/>
          </a:bodyPr>
          <a:lstStyle/>
          <a:p>
            <a:r>
              <a:rPr lang="en-CA" dirty="0"/>
              <a:t>Background and concepts</a:t>
            </a:r>
          </a:p>
        </p:txBody>
      </p:sp>
      <p:pic>
        <p:nvPicPr>
          <p:cNvPr id="6" name="Picture 2">
            <a:extLst>
              <a:ext uri="{FF2B5EF4-FFF2-40B4-BE49-F238E27FC236}">
                <a16:creationId xmlns:a16="http://schemas.microsoft.com/office/drawing/2014/main" xmlns="" id="{84ADD728-9343-430B-AF69-517E981D1F0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216" t="2824" r="2350" b="4384"/>
          <a:stretch/>
        </p:blipFill>
        <p:spPr bwMode="auto">
          <a:xfrm>
            <a:off x="5606469" y="1700308"/>
            <a:ext cx="3231008" cy="4252966"/>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xmlns="" id="{1FD1462B-68AE-417D-B65A-59B3C85A4AFD}"/>
              </a:ext>
            </a:extLst>
          </p:cNvPr>
          <p:cNvSpPr txBox="1"/>
          <p:nvPr/>
        </p:nvSpPr>
        <p:spPr>
          <a:xfrm>
            <a:off x="7376063" y="6553293"/>
            <a:ext cx="1571392" cy="276999"/>
          </a:xfrm>
          <a:prstGeom prst="rect">
            <a:avLst/>
          </a:prstGeom>
          <a:noFill/>
        </p:spPr>
        <p:txBody>
          <a:bodyPr wrap="none" rtlCol="0">
            <a:spAutoFit/>
          </a:bodyPr>
          <a:lstStyle/>
          <a:p>
            <a:r>
              <a:rPr lang="en-CA" sz="1200" dirty="0" err="1"/>
              <a:t>Lamigueiro</a:t>
            </a:r>
            <a:r>
              <a:rPr lang="en-CA" sz="1200" dirty="0"/>
              <a:t>, Ó. P. 2014</a:t>
            </a:r>
            <a:endParaRPr lang="en-CA" sz="1200" i="1" dirty="0"/>
          </a:p>
        </p:txBody>
      </p:sp>
    </p:spTree>
    <p:extLst>
      <p:ext uri="{BB962C8B-B14F-4D97-AF65-F5344CB8AC3E}">
        <p14:creationId xmlns:p14="http://schemas.microsoft.com/office/powerpoint/2010/main" val="21598944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xmlns="" id="{5D97B748-D873-4D90-9441-FAABDA834432}"/>
              </a:ext>
            </a:extLst>
          </p:cNvPr>
          <p:cNvPicPr>
            <a:picLocks noChangeAspect="1"/>
          </p:cNvPicPr>
          <p:nvPr/>
        </p:nvPicPr>
        <p:blipFill>
          <a:blip r:embed="rId2"/>
          <a:stretch>
            <a:fillRect/>
          </a:stretch>
        </p:blipFill>
        <p:spPr>
          <a:xfrm>
            <a:off x="5504872" y="2596460"/>
            <a:ext cx="3454399" cy="2604815"/>
          </a:xfrm>
          <a:prstGeom prst="rect">
            <a:avLst/>
          </a:prstGeom>
          <a:ln>
            <a:noFill/>
          </a:ln>
          <a:effectLst>
            <a:softEdge rad="112500"/>
          </a:effectLst>
        </p:spPr>
      </p:pic>
      <p:sp>
        <p:nvSpPr>
          <p:cNvPr id="2" name="Title 1">
            <a:extLst>
              <a:ext uri="{FF2B5EF4-FFF2-40B4-BE49-F238E27FC236}">
                <a16:creationId xmlns:a16="http://schemas.microsoft.com/office/drawing/2014/main" xmlns="" id="{AA8BA87E-7844-487D-B07E-607731695475}"/>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7B300799-0834-4D93-A975-6CE0F728F1B5}"/>
              </a:ext>
            </a:extLst>
          </p:cNvPr>
          <p:cNvSpPr>
            <a:spLocks noGrp="1"/>
          </p:cNvSpPr>
          <p:nvPr>
            <p:ph idx="1"/>
          </p:nvPr>
        </p:nvSpPr>
        <p:spPr>
          <a:xfrm>
            <a:off x="628650" y="1490472"/>
            <a:ext cx="5181023" cy="5194428"/>
          </a:xfrm>
        </p:spPr>
        <p:txBody>
          <a:bodyPr>
            <a:normAutofit lnSpcReduction="10000"/>
          </a:bodyPr>
          <a:lstStyle/>
          <a:p>
            <a:pPr>
              <a:spcAft>
                <a:spcPts val="1200"/>
              </a:spcAft>
            </a:pPr>
            <a:r>
              <a:rPr lang="en-CA" dirty="0"/>
              <a:t>Point features vs aggregate features</a:t>
            </a:r>
          </a:p>
          <a:p>
            <a:pPr lvl="1"/>
            <a:r>
              <a:rPr lang="en-CA" i="1" dirty="0"/>
              <a:t>Choropleth maps </a:t>
            </a:r>
            <a:r>
              <a:rPr lang="en-CA" dirty="0"/>
              <a:t>display areal data by assigning colours to different attribute values and shading the regions of the map accordingly</a:t>
            </a:r>
          </a:p>
          <a:p>
            <a:pPr marL="457200" lvl="1" indent="0">
              <a:buNone/>
            </a:pPr>
            <a:endParaRPr lang="en-CA" dirty="0"/>
          </a:p>
          <a:p>
            <a:pPr lvl="1"/>
            <a:r>
              <a:rPr lang="en-CA" dirty="0"/>
              <a:t>Despite certain limitations (e.g., single colour implies constant regional rates), choropleth maps are common in public health given data are often available only as regional aggregates</a:t>
            </a:r>
          </a:p>
        </p:txBody>
      </p:sp>
      <p:sp>
        <p:nvSpPr>
          <p:cNvPr id="4" name="Text Placeholder 3">
            <a:extLst>
              <a:ext uri="{FF2B5EF4-FFF2-40B4-BE49-F238E27FC236}">
                <a16:creationId xmlns:a16="http://schemas.microsoft.com/office/drawing/2014/main" xmlns="" id="{305AE239-E2BD-4FA3-9FF1-23DA7DA04427}"/>
              </a:ext>
            </a:extLst>
          </p:cNvPr>
          <p:cNvSpPr>
            <a:spLocks noGrp="1"/>
          </p:cNvSpPr>
          <p:nvPr>
            <p:ph type="body" sz="quarter" idx="13"/>
          </p:nvPr>
        </p:nvSpPr>
        <p:spPr/>
        <p:txBody>
          <a:bodyPr>
            <a:normAutofit fontScale="85000" lnSpcReduction="10000"/>
          </a:bodyPr>
          <a:lstStyle/>
          <a:p>
            <a:r>
              <a:rPr lang="en-CA" dirty="0"/>
              <a:t>Background and concepts</a:t>
            </a:r>
          </a:p>
        </p:txBody>
      </p:sp>
    </p:spTree>
    <p:extLst>
      <p:ext uri="{BB962C8B-B14F-4D97-AF65-F5344CB8AC3E}">
        <p14:creationId xmlns:p14="http://schemas.microsoft.com/office/powerpoint/2010/main" val="3166456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8BA87E-7844-487D-B07E-607731695475}"/>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7B300799-0834-4D93-A975-6CE0F728F1B5}"/>
              </a:ext>
            </a:extLst>
          </p:cNvPr>
          <p:cNvSpPr>
            <a:spLocks noGrp="1"/>
          </p:cNvSpPr>
          <p:nvPr>
            <p:ph idx="1"/>
          </p:nvPr>
        </p:nvSpPr>
        <p:spPr>
          <a:xfrm>
            <a:off x="628650" y="1490472"/>
            <a:ext cx="7886700" cy="5194428"/>
          </a:xfrm>
        </p:spPr>
        <p:txBody>
          <a:bodyPr>
            <a:normAutofit/>
          </a:bodyPr>
          <a:lstStyle/>
          <a:p>
            <a:pPr>
              <a:spcAft>
                <a:spcPts val="1200"/>
              </a:spcAft>
            </a:pPr>
            <a:r>
              <a:rPr lang="en-CA" dirty="0"/>
              <a:t>Point features vs aggregate features</a:t>
            </a:r>
          </a:p>
          <a:p>
            <a:pPr lvl="1"/>
            <a:r>
              <a:rPr lang="en-CA" dirty="0"/>
              <a:t>Range of values shown in choropleth maps may be defined into classes (e.g., differing colours or patterns) of non-overlapping intervals in an attribute (‘classed choropleth maps’) or show a continuous change (e.g., differing hue or intensity of a single colour) </a:t>
            </a:r>
          </a:p>
        </p:txBody>
      </p:sp>
      <p:sp>
        <p:nvSpPr>
          <p:cNvPr id="4" name="Text Placeholder 3">
            <a:extLst>
              <a:ext uri="{FF2B5EF4-FFF2-40B4-BE49-F238E27FC236}">
                <a16:creationId xmlns:a16="http://schemas.microsoft.com/office/drawing/2014/main" xmlns="" id="{305AE239-E2BD-4FA3-9FF1-23DA7DA04427}"/>
              </a:ext>
            </a:extLst>
          </p:cNvPr>
          <p:cNvSpPr>
            <a:spLocks noGrp="1"/>
          </p:cNvSpPr>
          <p:nvPr>
            <p:ph type="body" sz="quarter" idx="13"/>
          </p:nvPr>
        </p:nvSpPr>
        <p:spPr/>
        <p:txBody>
          <a:bodyPr>
            <a:normAutofit fontScale="85000" lnSpcReduction="10000"/>
          </a:bodyPr>
          <a:lstStyle/>
          <a:p>
            <a:r>
              <a:rPr lang="en-CA" dirty="0"/>
              <a:t>Background and concepts</a:t>
            </a:r>
          </a:p>
        </p:txBody>
      </p:sp>
    </p:spTree>
    <p:extLst>
      <p:ext uri="{BB962C8B-B14F-4D97-AF65-F5344CB8AC3E}">
        <p14:creationId xmlns:p14="http://schemas.microsoft.com/office/powerpoint/2010/main" val="2370445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A8BA87E-7844-487D-B07E-607731695475}"/>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7B300799-0834-4D93-A975-6CE0F728F1B5}"/>
              </a:ext>
            </a:extLst>
          </p:cNvPr>
          <p:cNvSpPr>
            <a:spLocks noGrp="1"/>
          </p:cNvSpPr>
          <p:nvPr>
            <p:ph idx="1"/>
          </p:nvPr>
        </p:nvSpPr>
        <p:spPr/>
        <p:txBody>
          <a:bodyPr>
            <a:normAutofit/>
          </a:bodyPr>
          <a:lstStyle/>
          <a:p>
            <a:pPr>
              <a:spcAft>
                <a:spcPts val="1200"/>
              </a:spcAft>
            </a:pPr>
            <a:r>
              <a:rPr lang="en-CA" dirty="0"/>
              <a:t>So, which type of map to use?  Consider:</a:t>
            </a:r>
          </a:p>
          <a:p>
            <a:pPr lvl="1">
              <a:spcAft>
                <a:spcPts val="600"/>
              </a:spcAft>
            </a:pPr>
            <a:r>
              <a:rPr lang="en-CA" dirty="0"/>
              <a:t>Any working limitation or restrictions (e.g., only black and white)</a:t>
            </a:r>
          </a:p>
          <a:p>
            <a:pPr lvl="1">
              <a:spcAft>
                <a:spcPts val="600"/>
              </a:spcAft>
            </a:pPr>
            <a:r>
              <a:rPr lang="en-CA" dirty="0"/>
              <a:t>appropriateness given the data at hand (point locations vs areal data)</a:t>
            </a:r>
          </a:p>
          <a:p>
            <a:pPr lvl="1">
              <a:spcAft>
                <a:spcPts val="600"/>
              </a:spcAft>
            </a:pPr>
            <a:r>
              <a:rPr lang="en-CA" dirty="0"/>
              <a:t>In general, try a few different map types and see which best communicates the message in the data</a:t>
            </a:r>
          </a:p>
          <a:p>
            <a:endParaRPr lang="en-CA" dirty="0"/>
          </a:p>
        </p:txBody>
      </p:sp>
      <p:sp>
        <p:nvSpPr>
          <p:cNvPr id="4" name="Text Placeholder 3">
            <a:extLst>
              <a:ext uri="{FF2B5EF4-FFF2-40B4-BE49-F238E27FC236}">
                <a16:creationId xmlns:a16="http://schemas.microsoft.com/office/drawing/2014/main" xmlns="" id="{305AE239-E2BD-4FA3-9FF1-23DA7DA04427}"/>
              </a:ext>
            </a:extLst>
          </p:cNvPr>
          <p:cNvSpPr>
            <a:spLocks noGrp="1"/>
          </p:cNvSpPr>
          <p:nvPr>
            <p:ph type="body" sz="quarter" idx="13"/>
          </p:nvPr>
        </p:nvSpPr>
        <p:spPr/>
        <p:txBody>
          <a:bodyPr>
            <a:normAutofit fontScale="85000" lnSpcReduction="10000"/>
          </a:bodyPr>
          <a:lstStyle/>
          <a:p>
            <a:r>
              <a:rPr lang="en-CA" dirty="0"/>
              <a:t>Background and concepts</a:t>
            </a:r>
          </a:p>
        </p:txBody>
      </p:sp>
      <p:pic>
        <p:nvPicPr>
          <p:cNvPr id="1028" name="Picture 4">
            <a:extLst>
              <a:ext uri="{FF2B5EF4-FFF2-40B4-BE49-F238E27FC236}">
                <a16:creationId xmlns:a16="http://schemas.microsoft.com/office/drawing/2014/main" xmlns="" id="{13FB6BB4-63B5-4031-93AA-6D005340406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05964" y="338948"/>
            <a:ext cx="982906" cy="9829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66689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7E68AD-C9FE-43F8-95BC-C0800169060E}"/>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215843BA-44DD-4B7F-858E-B7EFCF04B4D0}"/>
              </a:ext>
            </a:extLst>
          </p:cNvPr>
          <p:cNvSpPr>
            <a:spLocks noGrp="1"/>
          </p:cNvSpPr>
          <p:nvPr>
            <p:ph idx="1"/>
          </p:nvPr>
        </p:nvSpPr>
        <p:spPr/>
        <p:txBody>
          <a:bodyPr>
            <a:normAutofit/>
          </a:bodyPr>
          <a:lstStyle/>
          <a:p>
            <a:pPr>
              <a:spcAft>
                <a:spcPts val="1200"/>
              </a:spcAft>
            </a:pPr>
            <a:r>
              <a:rPr lang="en-CA" dirty="0"/>
              <a:t>Reference maps vs thematic maps</a:t>
            </a:r>
          </a:p>
          <a:p>
            <a:pPr lvl="1"/>
            <a:r>
              <a:rPr lang="en-CA" i="1" dirty="0"/>
              <a:t>Reference maps</a:t>
            </a:r>
            <a:r>
              <a:rPr lang="en-CA" dirty="0"/>
              <a:t> focus on locations and names of particular features, e.g., boundaries and names of standard geographic areas, and their major physical features, such as roads, coastlines, and bodies of water</a:t>
            </a:r>
          </a:p>
          <a:p>
            <a:pPr marL="457200" lvl="1" indent="0">
              <a:buNone/>
            </a:pPr>
            <a:endParaRPr lang="en-CA" dirty="0"/>
          </a:p>
          <a:p>
            <a:pPr lvl="1"/>
            <a:r>
              <a:rPr lang="en-CA" i="1" dirty="0"/>
              <a:t>Thematic maps</a:t>
            </a:r>
            <a:r>
              <a:rPr lang="en-CA" dirty="0"/>
              <a:t> focus on spatial variation in one or a few specific topics or ‘themes’ -- common types of thematic maps show distributions of population density or average income</a:t>
            </a:r>
          </a:p>
        </p:txBody>
      </p:sp>
      <p:sp>
        <p:nvSpPr>
          <p:cNvPr id="4" name="Text Placeholder 3">
            <a:extLst>
              <a:ext uri="{FF2B5EF4-FFF2-40B4-BE49-F238E27FC236}">
                <a16:creationId xmlns:a16="http://schemas.microsoft.com/office/drawing/2014/main" xmlns="" id="{887128BA-41B9-47A6-B2CD-73E67B1AAF7B}"/>
              </a:ext>
            </a:extLst>
          </p:cNvPr>
          <p:cNvSpPr>
            <a:spLocks noGrp="1"/>
          </p:cNvSpPr>
          <p:nvPr>
            <p:ph type="body" sz="quarter" idx="13"/>
          </p:nvPr>
        </p:nvSpPr>
        <p:spPr/>
        <p:txBody>
          <a:bodyPr>
            <a:normAutofit fontScale="85000" lnSpcReduction="10000"/>
          </a:bodyPr>
          <a:lstStyle/>
          <a:p>
            <a:r>
              <a:rPr lang="en-CA" dirty="0"/>
              <a:t>Background and concepts</a:t>
            </a:r>
          </a:p>
        </p:txBody>
      </p:sp>
      <p:sp>
        <p:nvSpPr>
          <p:cNvPr id="5" name="TextBox 4">
            <a:extLst>
              <a:ext uri="{FF2B5EF4-FFF2-40B4-BE49-F238E27FC236}">
                <a16:creationId xmlns:a16="http://schemas.microsoft.com/office/drawing/2014/main" xmlns="" id="{9E46A95F-DDEB-4DCD-A170-9F4BC883C6D3}"/>
              </a:ext>
            </a:extLst>
          </p:cNvPr>
          <p:cNvSpPr txBox="1"/>
          <p:nvPr/>
        </p:nvSpPr>
        <p:spPr>
          <a:xfrm>
            <a:off x="628650" y="6521775"/>
            <a:ext cx="6015686" cy="307777"/>
          </a:xfrm>
          <a:prstGeom prst="rect">
            <a:avLst/>
          </a:prstGeom>
          <a:noFill/>
        </p:spPr>
        <p:txBody>
          <a:bodyPr wrap="none" rtlCol="0">
            <a:spAutoFit/>
          </a:bodyPr>
          <a:lstStyle/>
          <a:p>
            <a:r>
              <a:rPr lang="en-CA" sz="1400" i="1" dirty="0"/>
              <a:t>* Also see:</a:t>
            </a:r>
            <a:r>
              <a:rPr lang="en-CA" sz="1400" dirty="0"/>
              <a:t> www150.statcan.gc.ca/n1/pub/92-195-x/92-195-x2011001-eng.htm4</a:t>
            </a:r>
          </a:p>
        </p:txBody>
      </p:sp>
    </p:spTree>
    <p:extLst>
      <p:ext uri="{BB962C8B-B14F-4D97-AF65-F5344CB8AC3E}">
        <p14:creationId xmlns:p14="http://schemas.microsoft.com/office/powerpoint/2010/main" val="2074245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7E68AD-C9FE-43F8-95BC-C0800169060E}"/>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215843BA-44DD-4B7F-858E-B7EFCF04B4D0}"/>
              </a:ext>
            </a:extLst>
          </p:cNvPr>
          <p:cNvSpPr>
            <a:spLocks noGrp="1"/>
          </p:cNvSpPr>
          <p:nvPr>
            <p:ph idx="1"/>
          </p:nvPr>
        </p:nvSpPr>
        <p:spPr/>
        <p:txBody>
          <a:bodyPr>
            <a:normAutofit/>
          </a:bodyPr>
          <a:lstStyle/>
          <a:p>
            <a:pPr>
              <a:spcAft>
                <a:spcPts val="1200"/>
              </a:spcAft>
            </a:pPr>
            <a:r>
              <a:rPr lang="en-CA" dirty="0"/>
              <a:t>Reference maps vs thematic maps</a:t>
            </a:r>
          </a:p>
          <a:p>
            <a:pPr lvl="1"/>
            <a:r>
              <a:rPr lang="en-CA" dirty="0"/>
              <a:t>Reference maps and thematic maps are not mutually exclusive: thematic maps typically contain some reference information, e.g., place names or roads, to help orient readers to the regions shown on the map</a:t>
            </a:r>
          </a:p>
        </p:txBody>
      </p:sp>
      <p:sp>
        <p:nvSpPr>
          <p:cNvPr id="4" name="Text Placeholder 3">
            <a:extLst>
              <a:ext uri="{FF2B5EF4-FFF2-40B4-BE49-F238E27FC236}">
                <a16:creationId xmlns:a16="http://schemas.microsoft.com/office/drawing/2014/main" xmlns="" id="{887128BA-41B9-47A6-B2CD-73E67B1AAF7B}"/>
              </a:ext>
            </a:extLst>
          </p:cNvPr>
          <p:cNvSpPr>
            <a:spLocks noGrp="1"/>
          </p:cNvSpPr>
          <p:nvPr>
            <p:ph type="body" sz="quarter" idx="13"/>
          </p:nvPr>
        </p:nvSpPr>
        <p:spPr/>
        <p:txBody>
          <a:bodyPr>
            <a:normAutofit fontScale="85000" lnSpcReduction="10000"/>
          </a:bodyPr>
          <a:lstStyle/>
          <a:p>
            <a:r>
              <a:rPr lang="en-CA" dirty="0"/>
              <a:t>Background and concepts</a:t>
            </a:r>
          </a:p>
        </p:txBody>
      </p:sp>
    </p:spTree>
    <p:extLst>
      <p:ext uri="{BB962C8B-B14F-4D97-AF65-F5344CB8AC3E}">
        <p14:creationId xmlns:p14="http://schemas.microsoft.com/office/powerpoint/2010/main" val="12058569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7E68AD-C9FE-43F8-95BC-C0800169060E}"/>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215843BA-44DD-4B7F-858E-B7EFCF04B4D0}"/>
              </a:ext>
            </a:extLst>
          </p:cNvPr>
          <p:cNvSpPr>
            <a:spLocks noGrp="1"/>
          </p:cNvSpPr>
          <p:nvPr>
            <p:ph idx="1"/>
          </p:nvPr>
        </p:nvSpPr>
        <p:spPr/>
        <p:txBody>
          <a:bodyPr>
            <a:normAutofit/>
          </a:bodyPr>
          <a:lstStyle/>
          <a:p>
            <a:pPr>
              <a:spcAft>
                <a:spcPts val="1200"/>
              </a:spcAft>
            </a:pPr>
            <a:r>
              <a:rPr lang="en-CA" dirty="0"/>
              <a:t>Reference maps vs thematic maps</a:t>
            </a:r>
          </a:p>
          <a:p>
            <a:pPr lvl="1"/>
            <a:r>
              <a:rPr lang="en-CA" i="1" dirty="0"/>
              <a:t>Thematic maps</a:t>
            </a:r>
            <a:r>
              <a:rPr lang="en-CA" dirty="0"/>
              <a:t> contain two key elements: </a:t>
            </a:r>
          </a:p>
          <a:p>
            <a:pPr marL="457200" lvl="1" indent="0">
              <a:spcBef>
                <a:spcPts val="1200"/>
              </a:spcBef>
              <a:spcAft>
                <a:spcPts val="1200"/>
              </a:spcAft>
              <a:buNone/>
            </a:pPr>
            <a:r>
              <a:rPr lang="en-CA" dirty="0"/>
              <a:t>	</a:t>
            </a:r>
            <a:r>
              <a:rPr lang="en-CA" dirty="0" err="1"/>
              <a:t>i</a:t>
            </a:r>
            <a:r>
              <a:rPr lang="en-CA" dirty="0"/>
              <a:t>) a base map and ii) statistical data</a:t>
            </a:r>
          </a:p>
          <a:p>
            <a:pPr lvl="2">
              <a:spcAft>
                <a:spcPts val="1200"/>
              </a:spcAft>
            </a:pPr>
            <a:r>
              <a:rPr lang="en-CA" dirty="0"/>
              <a:t>Both elements usually come from digital files, e.g., cartographic boundary files and census data</a:t>
            </a:r>
          </a:p>
          <a:p>
            <a:pPr lvl="2">
              <a:spcAft>
                <a:spcPts val="1200"/>
              </a:spcAft>
            </a:pPr>
            <a:r>
              <a:rPr lang="en-CA" dirty="0"/>
              <a:t>often thematic maps are point maps or choropleth maps</a:t>
            </a:r>
          </a:p>
          <a:p>
            <a:pPr lvl="2">
              <a:spcAft>
                <a:spcPts val="1200"/>
              </a:spcAft>
            </a:pPr>
            <a:r>
              <a:rPr lang="en-CA" dirty="0"/>
              <a:t>thematic maps have a variety of purposes, including presentation of geographic data and exploratory spatial data analysis</a:t>
            </a:r>
          </a:p>
        </p:txBody>
      </p:sp>
      <p:sp>
        <p:nvSpPr>
          <p:cNvPr id="4" name="Text Placeholder 3">
            <a:extLst>
              <a:ext uri="{FF2B5EF4-FFF2-40B4-BE49-F238E27FC236}">
                <a16:creationId xmlns:a16="http://schemas.microsoft.com/office/drawing/2014/main" xmlns="" id="{887128BA-41B9-47A6-B2CD-73E67B1AAF7B}"/>
              </a:ext>
            </a:extLst>
          </p:cNvPr>
          <p:cNvSpPr>
            <a:spLocks noGrp="1"/>
          </p:cNvSpPr>
          <p:nvPr>
            <p:ph type="body" sz="quarter" idx="13"/>
          </p:nvPr>
        </p:nvSpPr>
        <p:spPr/>
        <p:txBody>
          <a:bodyPr>
            <a:normAutofit fontScale="85000" lnSpcReduction="10000"/>
          </a:bodyPr>
          <a:lstStyle/>
          <a:p>
            <a:r>
              <a:rPr lang="en-CA" dirty="0"/>
              <a:t>Background and concepts</a:t>
            </a:r>
          </a:p>
        </p:txBody>
      </p:sp>
    </p:spTree>
    <p:extLst>
      <p:ext uri="{BB962C8B-B14F-4D97-AF65-F5344CB8AC3E}">
        <p14:creationId xmlns:p14="http://schemas.microsoft.com/office/powerpoint/2010/main" val="35854319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D95FA45-4934-4858-BA0B-AED85D56E90D}"/>
              </a:ext>
            </a:extLst>
          </p:cNvPr>
          <p:cNvSpPr>
            <a:spLocks noGrp="1"/>
          </p:cNvSpPr>
          <p:nvPr>
            <p:ph type="title"/>
          </p:nvPr>
        </p:nvSpPr>
        <p:spPr/>
        <p:txBody>
          <a:bodyPr/>
          <a:lstStyle/>
          <a:p>
            <a:r>
              <a:rPr lang="en-CA" dirty="0"/>
              <a:t>Considerations and cautions</a:t>
            </a:r>
          </a:p>
        </p:txBody>
      </p:sp>
      <p:sp>
        <p:nvSpPr>
          <p:cNvPr id="3" name="Content Placeholder 2">
            <a:extLst>
              <a:ext uri="{FF2B5EF4-FFF2-40B4-BE49-F238E27FC236}">
                <a16:creationId xmlns:a16="http://schemas.microsoft.com/office/drawing/2014/main" xmlns="" id="{5D47281E-BC1B-4F01-A93E-93F989229EA9}"/>
              </a:ext>
            </a:extLst>
          </p:cNvPr>
          <p:cNvSpPr>
            <a:spLocks noGrp="1"/>
          </p:cNvSpPr>
          <p:nvPr>
            <p:ph idx="1"/>
          </p:nvPr>
        </p:nvSpPr>
        <p:spPr/>
        <p:txBody>
          <a:bodyPr/>
          <a:lstStyle/>
          <a:p>
            <a:r>
              <a:rPr lang="en-CA" dirty="0"/>
              <a:t>Aesthetics (i.e., those aspects or principles concerned with perceptual value or beauty) are not covered here, but can be essential for accurate and effective communication with maps</a:t>
            </a:r>
          </a:p>
        </p:txBody>
      </p:sp>
      <p:sp>
        <p:nvSpPr>
          <p:cNvPr id="4" name="Text Placeholder 3">
            <a:extLst>
              <a:ext uri="{FF2B5EF4-FFF2-40B4-BE49-F238E27FC236}">
                <a16:creationId xmlns:a16="http://schemas.microsoft.com/office/drawing/2014/main" xmlns="" id="{8DD7D122-52A7-4F75-995F-E35834712DD9}"/>
              </a:ext>
            </a:extLst>
          </p:cNvPr>
          <p:cNvSpPr>
            <a:spLocks noGrp="1"/>
          </p:cNvSpPr>
          <p:nvPr>
            <p:ph type="body" sz="quarter" idx="13"/>
          </p:nvPr>
        </p:nvSpPr>
        <p:spPr/>
        <p:txBody>
          <a:bodyPr>
            <a:normAutofit fontScale="85000" lnSpcReduction="10000"/>
          </a:bodyPr>
          <a:lstStyle/>
          <a:p>
            <a:r>
              <a:rPr lang="en-CA" dirty="0"/>
              <a:t>Background and concepts</a:t>
            </a:r>
          </a:p>
        </p:txBody>
      </p:sp>
      <p:pic>
        <p:nvPicPr>
          <p:cNvPr id="5122" name="Picture 2">
            <a:extLst>
              <a:ext uri="{FF2B5EF4-FFF2-40B4-BE49-F238E27FC236}">
                <a16:creationId xmlns:a16="http://schemas.microsoft.com/office/drawing/2014/main" xmlns="" id="{40B8E996-B559-4D34-9DD9-0CF80E2395F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73817" y="319425"/>
            <a:ext cx="1062573" cy="1062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11399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EA892F4B-2B3B-4496-8D04-95F363A636FE}"/>
              </a:ext>
            </a:extLst>
          </p:cNvPr>
          <p:cNvSpPr>
            <a:spLocks noGrp="1"/>
          </p:cNvSpPr>
          <p:nvPr>
            <p:ph type="title"/>
          </p:nvPr>
        </p:nvSpPr>
        <p:spPr/>
        <p:txBody>
          <a:bodyPr>
            <a:normAutofit/>
          </a:bodyPr>
          <a:lstStyle/>
          <a:p>
            <a:r>
              <a:rPr lang="en-CA" sz="4800" b="0" dirty="0"/>
              <a:t>Creating basic maps in R</a:t>
            </a:r>
          </a:p>
        </p:txBody>
      </p:sp>
    </p:spTree>
    <p:extLst>
      <p:ext uri="{BB962C8B-B14F-4D97-AF65-F5344CB8AC3E}">
        <p14:creationId xmlns:p14="http://schemas.microsoft.com/office/powerpoint/2010/main" val="18162207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E6007FF-D982-4FB6-AE67-B7BCFC9B17E0}"/>
              </a:ext>
            </a:extLst>
          </p:cNvPr>
          <p:cNvSpPr>
            <a:spLocks noGrp="1"/>
          </p:cNvSpPr>
          <p:nvPr>
            <p:ph type="title"/>
          </p:nvPr>
        </p:nvSpPr>
        <p:spPr/>
        <p:txBody>
          <a:bodyPr/>
          <a:lstStyle/>
          <a:p>
            <a:r>
              <a:rPr lang="en-CA" dirty="0" smtClean="0"/>
              <a:t>Session overview</a:t>
            </a:r>
            <a:endParaRPr lang="en-CA" dirty="0"/>
          </a:p>
        </p:txBody>
      </p:sp>
      <p:sp>
        <p:nvSpPr>
          <p:cNvPr id="3" name="Content Placeholder 2">
            <a:extLst>
              <a:ext uri="{FF2B5EF4-FFF2-40B4-BE49-F238E27FC236}">
                <a16:creationId xmlns:a16="http://schemas.microsoft.com/office/drawing/2014/main" xmlns="" id="{C130A5D5-9822-4126-BF78-C218D059923D}"/>
              </a:ext>
            </a:extLst>
          </p:cNvPr>
          <p:cNvSpPr>
            <a:spLocks noGrp="1"/>
          </p:cNvSpPr>
          <p:nvPr>
            <p:ph idx="1"/>
          </p:nvPr>
        </p:nvSpPr>
        <p:spPr/>
        <p:txBody>
          <a:bodyPr/>
          <a:lstStyle/>
          <a:p>
            <a:r>
              <a:rPr lang="en-CA" dirty="0"/>
              <a:t>Background and concepts</a:t>
            </a:r>
          </a:p>
          <a:p>
            <a:pPr lvl="1"/>
            <a:r>
              <a:rPr lang="en-CA" dirty="0"/>
              <a:t>principles of data visualisation</a:t>
            </a:r>
          </a:p>
          <a:p>
            <a:pPr lvl="1"/>
            <a:r>
              <a:rPr lang="en-CA" dirty="0"/>
              <a:t>review of map types</a:t>
            </a:r>
          </a:p>
          <a:p>
            <a:r>
              <a:rPr lang="en-CA" dirty="0"/>
              <a:t>Creating basic maps in R</a:t>
            </a:r>
          </a:p>
          <a:p>
            <a:pPr lvl="1"/>
            <a:r>
              <a:rPr lang="en-CA" sz="2000" dirty="0" err="1" smtClean="0">
                <a:latin typeface="Courier New" panose="02070309020205020404" pitchFamily="49" charset="0"/>
                <a:cs typeface="Courier New" panose="02070309020205020404" pitchFamily="49" charset="0"/>
              </a:rPr>
              <a:t>tmap</a:t>
            </a:r>
            <a:endParaRPr lang="en-CA" sz="20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181848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846C413-3D4E-43CC-805C-7941DE14E4A6}"/>
              </a:ext>
            </a:extLst>
          </p:cNvPr>
          <p:cNvSpPr>
            <a:spLocks noGrp="1"/>
          </p:cNvSpPr>
          <p:nvPr>
            <p:ph type="title"/>
          </p:nvPr>
        </p:nvSpPr>
        <p:spPr/>
        <p:txBody>
          <a:bodyPr>
            <a:normAutofit/>
          </a:bodyPr>
          <a:lstStyle/>
          <a:p>
            <a:r>
              <a:rPr lang="en-CA" dirty="0"/>
              <a:t>Background</a:t>
            </a:r>
          </a:p>
        </p:txBody>
      </p:sp>
      <p:sp>
        <p:nvSpPr>
          <p:cNvPr id="3" name="Content Placeholder 2">
            <a:extLst>
              <a:ext uri="{FF2B5EF4-FFF2-40B4-BE49-F238E27FC236}">
                <a16:creationId xmlns:a16="http://schemas.microsoft.com/office/drawing/2014/main" xmlns="" id="{60CFFBB1-8796-4F25-A932-8CF07F112B21}"/>
              </a:ext>
            </a:extLst>
          </p:cNvPr>
          <p:cNvSpPr>
            <a:spLocks noGrp="1"/>
          </p:cNvSpPr>
          <p:nvPr>
            <p:ph idx="1"/>
          </p:nvPr>
        </p:nvSpPr>
        <p:spPr/>
        <p:txBody>
          <a:bodyPr/>
          <a:lstStyle/>
          <a:p>
            <a:r>
              <a:rPr lang="en-CA" dirty="0"/>
              <a:t>Maps are one of the most fundamental and effective communication tools, and form the basis of geospatial analysis</a:t>
            </a:r>
          </a:p>
          <a:p>
            <a:pPr marL="0" indent="0">
              <a:buNone/>
            </a:pPr>
            <a:endParaRPr lang="en-CA" dirty="0"/>
          </a:p>
          <a:p>
            <a:r>
              <a:rPr lang="en-CA" dirty="0"/>
              <a:t>Map making is now more accessible through powerful and user-friendly software, such as R</a:t>
            </a:r>
          </a:p>
          <a:p>
            <a:pPr marL="0" indent="0">
              <a:buNone/>
            </a:pPr>
            <a:endParaRPr lang="en-CA" dirty="0"/>
          </a:p>
          <a:p>
            <a:r>
              <a:rPr lang="en-CA" dirty="0"/>
              <a:t>Although it is now easy to jump in and make maps, give careful attention to the accuracy and effectiveness of your maps as communication tools</a:t>
            </a:r>
          </a:p>
          <a:p>
            <a:endParaRPr lang="en-CA" dirty="0"/>
          </a:p>
        </p:txBody>
      </p:sp>
      <p:sp>
        <p:nvSpPr>
          <p:cNvPr id="4" name="Text Placeholder 3">
            <a:extLst>
              <a:ext uri="{FF2B5EF4-FFF2-40B4-BE49-F238E27FC236}">
                <a16:creationId xmlns:a16="http://schemas.microsoft.com/office/drawing/2014/main" xmlns="" id="{5F0FB1E9-0C5F-41B4-B216-4EEBEAB09359}"/>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9120096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E4562BA-7AB9-43BC-A6C0-01F16E25371D}"/>
              </a:ext>
            </a:extLst>
          </p:cNvPr>
          <p:cNvSpPr>
            <a:spLocks noGrp="1"/>
          </p:cNvSpPr>
          <p:nvPr>
            <p:ph type="title"/>
          </p:nvPr>
        </p:nvSpPr>
        <p:spPr/>
        <p:txBody>
          <a:bodyPr/>
          <a:lstStyle/>
          <a:p>
            <a:r>
              <a:rPr lang="en-CA" dirty="0"/>
              <a:t>Background</a:t>
            </a:r>
          </a:p>
        </p:txBody>
      </p:sp>
      <p:sp>
        <p:nvSpPr>
          <p:cNvPr id="3" name="Content Placeholder 2">
            <a:extLst>
              <a:ext uri="{FF2B5EF4-FFF2-40B4-BE49-F238E27FC236}">
                <a16:creationId xmlns:a16="http://schemas.microsoft.com/office/drawing/2014/main" xmlns="" id="{A4C2AAC1-5C1D-4960-859C-18A2C707E1B0}"/>
              </a:ext>
            </a:extLst>
          </p:cNvPr>
          <p:cNvSpPr>
            <a:spLocks noGrp="1"/>
          </p:cNvSpPr>
          <p:nvPr>
            <p:ph idx="1"/>
          </p:nvPr>
        </p:nvSpPr>
        <p:spPr/>
        <p:txBody>
          <a:bodyPr>
            <a:normAutofit/>
          </a:bodyPr>
          <a:lstStyle/>
          <a:p>
            <a:r>
              <a:rPr lang="en-CA" dirty="0"/>
              <a:t>Here, we focus on the R package </a:t>
            </a:r>
            <a:r>
              <a:rPr lang="en-CA" sz="2200" dirty="0" err="1">
                <a:latin typeface="Courier New" panose="02070309020205020404" pitchFamily="49" charset="0"/>
                <a:cs typeface="Courier New" panose="02070309020205020404" pitchFamily="49" charset="0"/>
              </a:rPr>
              <a:t>tmap</a:t>
            </a:r>
            <a:r>
              <a:rPr lang="en-CA" dirty="0"/>
              <a:t> for modern, flexible mapping.  For information on </a:t>
            </a:r>
            <a:r>
              <a:rPr lang="en-CA" sz="2200" dirty="0" err="1">
                <a:latin typeface="Courier New" panose="02070309020205020404" pitchFamily="49" charset="0"/>
                <a:cs typeface="Courier New" panose="02070309020205020404" pitchFamily="49" charset="0"/>
              </a:rPr>
              <a:t>tmap</a:t>
            </a:r>
            <a:r>
              <a:rPr lang="en-CA" dirty="0"/>
              <a:t> see</a:t>
            </a:r>
          </a:p>
          <a:p>
            <a:pPr lvl="1">
              <a:spcBef>
                <a:spcPts val="1200"/>
              </a:spcBef>
            </a:pPr>
            <a:r>
              <a:rPr lang="en-CA" u="sng" dirty="0">
                <a:hlinkClick r:id="rId2"/>
              </a:rPr>
              <a:t>https://cran.r-project.org/web/packages/tmap/</a:t>
            </a:r>
            <a:r>
              <a:rPr lang="en-CA" dirty="0"/>
              <a:t> and</a:t>
            </a:r>
          </a:p>
          <a:p>
            <a:pPr lvl="1">
              <a:spcBef>
                <a:spcPts val="1200"/>
              </a:spcBef>
            </a:pPr>
            <a:r>
              <a:rPr lang="en-CA" u="sng" dirty="0">
                <a:hlinkClick r:id="rId3"/>
              </a:rPr>
              <a:t>https://cran.r-project.org/web/packages/tmap/vignettes/tmap-getstarted.html</a:t>
            </a:r>
            <a:r>
              <a:rPr lang="en-CA" dirty="0"/>
              <a:t> </a:t>
            </a:r>
          </a:p>
          <a:p>
            <a:pPr marL="457200" lvl="1" indent="0">
              <a:buNone/>
            </a:pPr>
            <a:endParaRPr lang="en-CA" dirty="0"/>
          </a:p>
          <a:p>
            <a:pPr>
              <a:spcBef>
                <a:spcPts val="1200"/>
              </a:spcBef>
            </a:pPr>
            <a:r>
              <a:rPr lang="en-CA" dirty="0"/>
              <a:t>The applications of </a:t>
            </a:r>
            <a:r>
              <a:rPr lang="en-CA" sz="2200" dirty="0" err="1">
                <a:latin typeface="Courier New" panose="02070309020205020404" pitchFamily="49" charset="0"/>
                <a:cs typeface="Courier New" panose="02070309020205020404" pitchFamily="49" charset="0"/>
              </a:rPr>
              <a:t>tmap</a:t>
            </a:r>
            <a:r>
              <a:rPr lang="en-CA" dirty="0"/>
              <a:t> herein are based on Lovelace et al. </a:t>
            </a:r>
            <a:r>
              <a:rPr lang="en-CA" sz="2400" u="sng" dirty="0">
                <a:hlinkClick r:id="rId4"/>
              </a:rPr>
              <a:t>https://geocompr.robinlovelace.net/adv-map.html</a:t>
            </a:r>
            <a:endParaRPr lang="en-CA" sz="2400" dirty="0"/>
          </a:p>
        </p:txBody>
      </p:sp>
      <p:sp>
        <p:nvSpPr>
          <p:cNvPr id="4" name="Text Placeholder 3">
            <a:extLst>
              <a:ext uri="{FF2B5EF4-FFF2-40B4-BE49-F238E27FC236}">
                <a16:creationId xmlns:a16="http://schemas.microsoft.com/office/drawing/2014/main" xmlns="" id="{6E61C952-AF6A-4FFE-B447-C2C8AC4A4038}"/>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404164930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DE0BCA7-ED19-483A-8920-F9E11327B143}"/>
              </a:ext>
            </a:extLst>
          </p:cNvPr>
          <p:cNvSpPr>
            <a:spLocks noGrp="1"/>
          </p:cNvSpPr>
          <p:nvPr>
            <p:ph type="title"/>
          </p:nvPr>
        </p:nvSpPr>
        <p:spPr/>
        <p:txBody>
          <a:bodyPr/>
          <a:lstStyle/>
          <a:p>
            <a:r>
              <a:rPr lang="en-CA" dirty="0"/>
              <a:t>Background</a:t>
            </a:r>
          </a:p>
        </p:txBody>
      </p:sp>
      <p:sp>
        <p:nvSpPr>
          <p:cNvPr id="3" name="Content Placeholder 2">
            <a:extLst>
              <a:ext uri="{FF2B5EF4-FFF2-40B4-BE49-F238E27FC236}">
                <a16:creationId xmlns:a16="http://schemas.microsoft.com/office/drawing/2014/main" xmlns="" id="{665BA050-806A-4CED-AE50-33EFBCAFE422}"/>
              </a:ext>
            </a:extLst>
          </p:cNvPr>
          <p:cNvSpPr>
            <a:spLocks noGrp="1"/>
          </p:cNvSpPr>
          <p:nvPr>
            <p:ph idx="1"/>
          </p:nvPr>
        </p:nvSpPr>
        <p:spPr/>
        <p:txBody>
          <a:bodyPr/>
          <a:lstStyle/>
          <a:p>
            <a:r>
              <a:rPr lang="en-CA" dirty="0"/>
              <a:t>Static maps</a:t>
            </a:r>
          </a:p>
          <a:p>
            <a:pPr lvl="1">
              <a:spcBef>
                <a:spcPts val="1200"/>
              </a:spcBef>
              <a:spcAft>
                <a:spcPts val="1200"/>
              </a:spcAft>
            </a:pPr>
            <a:r>
              <a:rPr lang="en-CA" sz="2600" dirty="0"/>
              <a:t>Base R function </a:t>
            </a:r>
            <a:r>
              <a:rPr lang="en-CA" sz="2200" dirty="0">
                <a:latin typeface="Courier New" panose="02070309020205020404" pitchFamily="49" charset="0"/>
                <a:cs typeface="Courier New" panose="02070309020205020404" pitchFamily="49" charset="0"/>
              </a:rPr>
              <a:t>plot()</a:t>
            </a:r>
            <a:r>
              <a:rPr lang="en-CA" sz="2600" dirty="0"/>
              <a:t> accepts vector and raster data and produces static maps quickly and simply;  however, it is often not flexible enough  </a:t>
            </a:r>
          </a:p>
          <a:p>
            <a:pPr lvl="1"/>
            <a:r>
              <a:rPr lang="en-CA" sz="2600" dirty="0"/>
              <a:t>R package </a:t>
            </a:r>
            <a:r>
              <a:rPr lang="en-CA" sz="2200" dirty="0" err="1">
                <a:latin typeface="Courier New" panose="02070309020205020404" pitchFamily="49" charset="0"/>
                <a:cs typeface="Courier New" panose="02070309020205020404" pitchFamily="49" charset="0"/>
              </a:rPr>
              <a:t>tmap</a:t>
            </a:r>
            <a:r>
              <a:rPr lang="en-CA" sz="2200" dirty="0">
                <a:latin typeface="Courier New" panose="02070309020205020404" pitchFamily="49" charset="0"/>
                <a:cs typeface="Courier New" panose="02070309020205020404" pitchFamily="49" charset="0"/>
              </a:rPr>
              <a:t>()</a:t>
            </a:r>
            <a:r>
              <a:rPr lang="en-CA" sz="2600" dirty="0"/>
              <a:t>is a set of tools for creating thematic maps from vector or raster data</a:t>
            </a:r>
          </a:p>
          <a:p>
            <a:pPr lvl="2"/>
            <a:r>
              <a:rPr lang="en-CA" sz="2200" dirty="0"/>
              <a:t>maps can be static or interactive maps</a:t>
            </a:r>
          </a:p>
          <a:p>
            <a:pPr lvl="2"/>
            <a:r>
              <a:rPr lang="en-CA" sz="2200" dirty="0"/>
              <a:t>Syntax is concise, easy to learn, and works well with essential data manipulation tools in </a:t>
            </a:r>
            <a:r>
              <a:rPr lang="en-CA" sz="1800" dirty="0" err="1">
                <a:latin typeface="Courier New" panose="02070309020205020404" pitchFamily="49" charset="0"/>
                <a:cs typeface="Courier New" panose="02070309020205020404" pitchFamily="49" charset="0"/>
              </a:rPr>
              <a:t>tidyverse</a:t>
            </a:r>
            <a:endParaRPr lang="en-CA" sz="2200" dirty="0"/>
          </a:p>
          <a:p>
            <a:endParaRPr lang="en-CA" dirty="0"/>
          </a:p>
        </p:txBody>
      </p:sp>
      <p:sp>
        <p:nvSpPr>
          <p:cNvPr id="4" name="Text Placeholder 3">
            <a:extLst>
              <a:ext uri="{FF2B5EF4-FFF2-40B4-BE49-F238E27FC236}">
                <a16:creationId xmlns:a16="http://schemas.microsoft.com/office/drawing/2014/main" xmlns="" id="{C0DAD89B-0D98-4815-84B3-DA0B46FB1BBF}"/>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22738914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CE0848-7621-48E4-A8DB-3A1456293A9B}"/>
              </a:ext>
            </a:extLst>
          </p:cNvPr>
          <p:cNvSpPr>
            <a:spLocks noGrp="1"/>
          </p:cNvSpPr>
          <p:nvPr>
            <p:ph type="title"/>
          </p:nvPr>
        </p:nvSpPr>
        <p:spPr/>
        <p:txBody>
          <a:bodyPr>
            <a:normAutofit/>
          </a:bodyPr>
          <a:lstStyle/>
          <a:p>
            <a:r>
              <a:rPr lang="en-CA" sz="3600" dirty="0" err="1">
                <a:latin typeface="Courier New" panose="02070309020205020404" pitchFamily="49" charset="0"/>
                <a:cs typeface="Courier New" panose="02070309020205020404" pitchFamily="49" charset="0"/>
              </a:rPr>
              <a:t>tmap</a:t>
            </a:r>
            <a:endParaRPr lang="en-CA" sz="3600" dirty="0">
              <a:latin typeface="Courier New" panose="02070309020205020404" pitchFamily="49" charset="0"/>
              <a:cs typeface="Courier New" panose="02070309020205020404" pitchFamily="49" charset="0"/>
            </a:endParaRPr>
          </a:p>
        </p:txBody>
      </p:sp>
      <p:sp>
        <p:nvSpPr>
          <p:cNvPr id="3" name="Content Placeholder 2">
            <a:extLst>
              <a:ext uri="{FF2B5EF4-FFF2-40B4-BE49-F238E27FC236}">
                <a16:creationId xmlns:a16="http://schemas.microsoft.com/office/drawing/2014/main" xmlns="" id="{0CB57B35-A242-48FA-8CB3-56457AD1A48D}"/>
              </a:ext>
            </a:extLst>
          </p:cNvPr>
          <p:cNvSpPr>
            <a:spLocks noGrp="1"/>
          </p:cNvSpPr>
          <p:nvPr>
            <p:ph idx="1"/>
          </p:nvPr>
        </p:nvSpPr>
        <p:spPr/>
        <p:txBody>
          <a:bodyPr>
            <a:normAutofit/>
          </a:bodyPr>
          <a:lstStyle/>
          <a:p>
            <a:r>
              <a:rPr lang="en-CA" dirty="0"/>
              <a:t>like the primary plotting package in R (</a:t>
            </a:r>
            <a:r>
              <a:rPr lang="en-CA" sz="2200" dirty="0">
                <a:latin typeface="Courier New" panose="02070309020205020404" pitchFamily="49" charset="0"/>
                <a:cs typeface="Courier New" panose="02070309020205020404" pitchFamily="49" charset="0"/>
              </a:rPr>
              <a:t>ggplot2</a:t>
            </a:r>
            <a:r>
              <a:rPr lang="en-CA" dirty="0"/>
              <a:t>), </a:t>
            </a:r>
            <a:r>
              <a:rPr lang="en-CA" sz="2200" dirty="0" err="1">
                <a:latin typeface="Courier New" panose="02070309020205020404" pitchFamily="49" charset="0"/>
                <a:cs typeface="Courier New" panose="02070309020205020404" pitchFamily="49" charset="0"/>
              </a:rPr>
              <a:t>tmap</a:t>
            </a:r>
            <a:r>
              <a:rPr lang="en-CA" dirty="0"/>
              <a:t> is based on the principles of layer grammar of graphics (Wilkinson, 2012)</a:t>
            </a:r>
          </a:p>
          <a:p>
            <a:pPr lvl="1"/>
            <a:endParaRPr lang="en-CA" dirty="0"/>
          </a:p>
          <a:p>
            <a:r>
              <a:rPr lang="en-CA" dirty="0"/>
              <a:t>Essentially </a:t>
            </a:r>
            <a:r>
              <a:rPr lang="en-CA" sz="2200" dirty="0" err="1">
                <a:latin typeface="Courier New" panose="02070309020205020404" pitchFamily="49" charset="0"/>
                <a:cs typeface="Courier New" panose="02070309020205020404" pitchFamily="49" charset="0"/>
              </a:rPr>
              <a:t>tmap</a:t>
            </a:r>
            <a:r>
              <a:rPr lang="en-CA" dirty="0"/>
              <a:t> generates maps from a spatial dataset by forming one or more layers that each associate specific visual characteristics of map elements (‘aesthetics’, such as position, colour, size, transparency, etc.) with data variables</a:t>
            </a:r>
          </a:p>
        </p:txBody>
      </p:sp>
      <p:sp>
        <p:nvSpPr>
          <p:cNvPr id="4" name="Text Placeholder 3">
            <a:extLst>
              <a:ext uri="{FF2B5EF4-FFF2-40B4-BE49-F238E27FC236}">
                <a16:creationId xmlns:a16="http://schemas.microsoft.com/office/drawing/2014/main" xmlns="" id="{2D689636-BC35-49AE-9D4E-6587197C7E42}"/>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4613125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CE0848-7621-48E4-A8DB-3A1456293A9B}"/>
              </a:ext>
            </a:extLst>
          </p:cNvPr>
          <p:cNvSpPr>
            <a:spLocks noGrp="1"/>
          </p:cNvSpPr>
          <p:nvPr>
            <p:ph type="title"/>
          </p:nvPr>
        </p:nvSpPr>
        <p:spPr/>
        <p:txBody>
          <a:bodyPr>
            <a:normAutofit/>
          </a:bodyPr>
          <a:lstStyle/>
          <a:p>
            <a:r>
              <a:rPr lang="en-CA" sz="3600" dirty="0" err="1">
                <a:latin typeface="Courier New" panose="02070309020205020404" pitchFamily="49" charset="0"/>
                <a:cs typeface="Courier New" panose="02070309020205020404" pitchFamily="49" charset="0"/>
              </a:rPr>
              <a:t>tmap</a:t>
            </a:r>
            <a:endParaRPr lang="en-CA" sz="3600" dirty="0">
              <a:latin typeface="Courier New" panose="02070309020205020404" pitchFamily="49" charset="0"/>
              <a:cs typeface="Courier New" panose="02070309020205020404" pitchFamily="49" charset="0"/>
            </a:endParaRPr>
          </a:p>
        </p:txBody>
      </p:sp>
      <p:sp>
        <p:nvSpPr>
          <p:cNvPr id="3" name="Content Placeholder 2">
            <a:extLst>
              <a:ext uri="{FF2B5EF4-FFF2-40B4-BE49-F238E27FC236}">
                <a16:creationId xmlns:a16="http://schemas.microsoft.com/office/drawing/2014/main" xmlns="" id="{0CB57B35-A242-48FA-8CB3-56457AD1A48D}"/>
              </a:ext>
            </a:extLst>
          </p:cNvPr>
          <p:cNvSpPr>
            <a:spLocks noGrp="1"/>
          </p:cNvSpPr>
          <p:nvPr>
            <p:ph idx="1"/>
          </p:nvPr>
        </p:nvSpPr>
        <p:spPr/>
        <p:txBody>
          <a:bodyPr>
            <a:normAutofit/>
          </a:bodyPr>
          <a:lstStyle/>
          <a:p>
            <a:r>
              <a:rPr lang="en-CA" dirty="0"/>
              <a:t>To create a map, one uses the </a:t>
            </a:r>
            <a:r>
              <a:rPr lang="en-CA" sz="2200" dirty="0" err="1">
                <a:latin typeface="Courier New" panose="02070309020205020404" pitchFamily="49" charset="0"/>
                <a:cs typeface="Courier New" panose="02070309020205020404" pitchFamily="49" charset="0"/>
              </a:rPr>
              <a:t>tm_shape</a:t>
            </a:r>
            <a:r>
              <a:rPr lang="en-CA" sz="2200" dirty="0">
                <a:latin typeface="Courier New" panose="02070309020205020404" pitchFamily="49" charset="0"/>
                <a:cs typeface="Courier New" panose="02070309020205020404" pitchFamily="49" charset="0"/>
              </a:rPr>
              <a:t>()</a:t>
            </a:r>
            <a:r>
              <a:rPr lang="en-CA" dirty="0"/>
              <a:t> function plus (+) </a:t>
            </a:r>
          </a:p>
          <a:p>
            <a:pPr lvl="1"/>
            <a:r>
              <a:rPr lang="en-CA" dirty="0"/>
              <a:t>one or more aesthetic layers, e.g.</a:t>
            </a:r>
            <a:r>
              <a:rPr lang="en-CA" dirty="0">
                <a:latin typeface="+mj-lt"/>
              </a:rPr>
              <a:t>,</a:t>
            </a:r>
            <a:r>
              <a:rPr lang="en-CA" dirty="0"/>
              <a:t> </a:t>
            </a:r>
            <a:r>
              <a:rPr lang="en-CA" sz="2000" dirty="0" err="1">
                <a:latin typeface="Courier New" panose="02070309020205020404" pitchFamily="49" charset="0"/>
                <a:cs typeface="Courier New" panose="02070309020205020404" pitchFamily="49" charset="0"/>
              </a:rPr>
              <a:t>tm_polygon</a:t>
            </a:r>
            <a:r>
              <a:rPr lang="en-CA" dirty="0">
                <a:latin typeface="+mj-lt"/>
              </a:rPr>
              <a:t>,</a:t>
            </a:r>
            <a:r>
              <a:rPr lang="en-CA" dirty="0"/>
              <a:t> </a:t>
            </a:r>
            <a:r>
              <a:rPr lang="en-CA" sz="2000" dirty="0" err="1">
                <a:latin typeface="Courier New" panose="02070309020205020404" pitchFamily="49" charset="0"/>
                <a:cs typeface="Courier New" panose="02070309020205020404" pitchFamily="49" charset="0"/>
              </a:rPr>
              <a:t>tm_fill</a:t>
            </a:r>
            <a:r>
              <a:rPr lang="en-CA" dirty="0">
                <a:latin typeface="+mj-lt"/>
                <a:cs typeface="Courier New" panose="02070309020205020404" pitchFamily="49" charset="0"/>
              </a:rPr>
              <a:t>,</a:t>
            </a:r>
            <a:r>
              <a:rPr lang="en-CA" sz="2000" dirty="0">
                <a:latin typeface="Courier New" panose="02070309020205020404" pitchFamily="49" charset="0"/>
                <a:cs typeface="Courier New" panose="02070309020205020404" pitchFamily="49" charset="0"/>
              </a:rPr>
              <a:t> </a:t>
            </a:r>
            <a:r>
              <a:rPr lang="en-CA" sz="2000" dirty="0" err="1">
                <a:latin typeface="Courier New" panose="02070309020205020404" pitchFamily="49" charset="0"/>
                <a:cs typeface="Courier New" panose="02070309020205020404" pitchFamily="49" charset="0"/>
              </a:rPr>
              <a:t>tm_symbol</a:t>
            </a:r>
            <a:r>
              <a:rPr lang="en-CA" dirty="0">
                <a:latin typeface="+mj-lt"/>
              </a:rPr>
              <a:t>,</a:t>
            </a:r>
            <a:r>
              <a:rPr lang="en-CA" dirty="0"/>
              <a:t> etc.  </a:t>
            </a:r>
          </a:p>
          <a:p>
            <a:pPr marL="360000" indent="0">
              <a:lnSpc>
                <a:spcPct val="115000"/>
              </a:lnSpc>
              <a:spcBef>
                <a:spcPts val="0"/>
              </a:spcBef>
              <a:buNone/>
            </a:pPr>
            <a:endParaRPr lang="en-CA" sz="2000" dirty="0">
              <a:latin typeface="Courier New" panose="02070309020205020404" pitchFamily="49" charset="0"/>
              <a:ea typeface="Calibri" panose="020F0502020204030204" pitchFamily="34" charset="0"/>
              <a:cs typeface="Courier New" panose="02070309020205020404" pitchFamily="49" charset="0"/>
            </a:endParaRPr>
          </a:p>
          <a:p>
            <a:pPr marL="360000" indent="0">
              <a:lnSpc>
                <a:spcPct val="100000"/>
              </a:lnSpc>
              <a:spcBef>
                <a:spcPts val="0"/>
              </a:spcBef>
              <a:buNone/>
            </a:pPr>
            <a:r>
              <a:rPr lang="en-CA" sz="2000" dirty="0" err="1">
                <a:latin typeface="Courier New" panose="02070309020205020404" pitchFamily="49" charset="0"/>
                <a:ea typeface="Calibri" panose="020F0502020204030204" pitchFamily="34" charset="0"/>
                <a:cs typeface="Courier New" panose="02070309020205020404" pitchFamily="49" charset="0"/>
              </a:rPr>
              <a:t>tm_shape</a:t>
            </a:r>
            <a:r>
              <a:rPr lang="en-CA" sz="2000" dirty="0">
                <a:latin typeface="Courier New" panose="02070309020205020404" pitchFamily="49" charset="0"/>
                <a:ea typeface="Calibri" panose="020F0502020204030204" pitchFamily="34" charset="0"/>
                <a:cs typeface="Courier New" panose="02070309020205020404" pitchFamily="49" charset="0"/>
              </a:rPr>
              <a:t>(</a:t>
            </a:r>
            <a:r>
              <a:rPr lang="en-CA" sz="2000" dirty="0" err="1">
                <a:latin typeface="Courier New" panose="02070309020205020404" pitchFamily="49" charset="0"/>
                <a:ea typeface="Calibri" panose="020F0502020204030204" pitchFamily="34" charset="0"/>
                <a:cs typeface="Courier New" panose="02070309020205020404" pitchFamily="49" charset="0"/>
              </a:rPr>
              <a:t>my_sf_data</a:t>
            </a:r>
            <a:r>
              <a:rPr lang="en-CA" sz="2000" dirty="0">
                <a:latin typeface="Courier New" panose="02070309020205020404" pitchFamily="49" charset="0"/>
                <a:ea typeface="Calibri" panose="020F0502020204030204" pitchFamily="34" charset="0"/>
                <a:cs typeface="Courier New" panose="02070309020205020404" pitchFamily="49" charset="0"/>
              </a:rPr>
              <a:t>) + </a:t>
            </a:r>
          </a:p>
          <a:p>
            <a:pPr marL="360000" indent="0">
              <a:lnSpc>
                <a:spcPct val="100000"/>
              </a:lnSpc>
              <a:spcBef>
                <a:spcPts val="0"/>
              </a:spcBef>
              <a:buNone/>
            </a:pPr>
            <a:r>
              <a:rPr lang="en-CA" sz="2000" dirty="0">
                <a:latin typeface="Courier New" panose="02070309020205020404" pitchFamily="49" charset="0"/>
                <a:ea typeface="Calibri" panose="020F0502020204030204" pitchFamily="34" charset="0"/>
                <a:cs typeface="Courier New" panose="02070309020205020404" pitchFamily="49" charset="0"/>
              </a:rPr>
              <a:t>   </a:t>
            </a:r>
            <a:r>
              <a:rPr lang="en-CA" sz="2000" dirty="0" err="1">
                <a:latin typeface="Courier New" panose="02070309020205020404" pitchFamily="49" charset="0"/>
                <a:ea typeface="Calibri" panose="020F0502020204030204" pitchFamily="34" charset="0"/>
                <a:cs typeface="Courier New" panose="02070309020205020404" pitchFamily="49" charset="0"/>
              </a:rPr>
              <a:t>tm_polygon</a:t>
            </a:r>
            <a:r>
              <a:rPr lang="en-CA" sz="2000" dirty="0">
                <a:latin typeface="Courier New" panose="02070309020205020404" pitchFamily="49" charset="0"/>
                <a:ea typeface="Calibri" panose="020F0502020204030204" pitchFamily="34" charset="0"/>
                <a:cs typeface="Courier New" panose="02070309020205020404" pitchFamily="49" charset="0"/>
              </a:rPr>
              <a:t>(col = “</a:t>
            </a:r>
            <a:r>
              <a:rPr lang="en-CA" sz="2000" dirty="0" err="1">
                <a:latin typeface="Courier New" panose="02070309020205020404" pitchFamily="49" charset="0"/>
                <a:ea typeface="Calibri" panose="020F0502020204030204" pitchFamily="34" charset="0"/>
                <a:cs typeface="Courier New" panose="02070309020205020404" pitchFamily="49" charset="0"/>
              </a:rPr>
              <a:t>my_regions</a:t>
            </a:r>
            <a:r>
              <a:rPr lang="en-CA" sz="2000" dirty="0">
                <a:latin typeface="Courier New" panose="02070309020205020404" pitchFamily="49" charset="0"/>
                <a:ea typeface="Calibri" panose="020F0502020204030204" pitchFamily="34" charset="0"/>
                <a:cs typeface="Courier New" panose="02070309020205020404" pitchFamily="49" charset="0"/>
              </a:rPr>
              <a:t>”)</a:t>
            </a:r>
            <a:r>
              <a:rPr lang="en-CA" sz="2000" dirty="0">
                <a:latin typeface="Calibri" panose="020F0502020204030204" pitchFamily="34" charset="0"/>
                <a:ea typeface="Calibri" panose="020F0502020204030204" pitchFamily="34" charset="0"/>
                <a:cs typeface="Times New Roman" panose="02020603050405020304" pitchFamily="18" charset="0"/>
              </a:rPr>
              <a:t> </a:t>
            </a:r>
            <a:endParaRPr lang="en-CA" dirty="0"/>
          </a:p>
          <a:p>
            <a:pPr>
              <a:spcBef>
                <a:spcPts val="1800"/>
              </a:spcBef>
            </a:pPr>
            <a:endParaRPr lang="en-CA" sz="2200" dirty="0">
              <a:latin typeface="Courier New" panose="02070309020205020404" pitchFamily="49" charset="0"/>
              <a:cs typeface="Courier New" panose="02070309020205020404" pitchFamily="49" charset="0"/>
            </a:endParaRPr>
          </a:p>
          <a:p>
            <a:pPr>
              <a:spcBef>
                <a:spcPts val="1800"/>
              </a:spcBef>
            </a:pPr>
            <a:r>
              <a:rPr lang="en-CA" sz="2200" dirty="0" err="1">
                <a:latin typeface="Courier New" panose="02070309020205020404" pitchFamily="49" charset="0"/>
                <a:cs typeface="Courier New" panose="02070309020205020404" pitchFamily="49" charset="0"/>
              </a:rPr>
              <a:t>tm_shape</a:t>
            </a:r>
            <a:r>
              <a:rPr lang="en-CA" sz="2200" dirty="0">
                <a:latin typeface="Courier New" panose="02070309020205020404" pitchFamily="49" charset="0"/>
                <a:cs typeface="Courier New" panose="02070309020205020404" pitchFamily="49" charset="0"/>
              </a:rPr>
              <a:t>()</a:t>
            </a:r>
            <a:r>
              <a:rPr lang="en-CA" dirty="0"/>
              <a:t> specifies the sf spatial data object, whereas the layers specify how data variables are assigned to visual map elements (aesthetics).</a:t>
            </a:r>
          </a:p>
          <a:p>
            <a:endParaRPr lang="en-CA" dirty="0"/>
          </a:p>
        </p:txBody>
      </p:sp>
      <p:sp>
        <p:nvSpPr>
          <p:cNvPr id="4" name="Text Placeholder 3">
            <a:extLst>
              <a:ext uri="{FF2B5EF4-FFF2-40B4-BE49-F238E27FC236}">
                <a16:creationId xmlns:a16="http://schemas.microsoft.com/office/drawing/2014/main" xmlns="" id="{2D689636-BC35-49AE-9D4E-6587197C7E42}"/>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32825269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FA9E4CC9-BCB3-4B64-B977-C9F9BF137BA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78692" y="924464"/>
            <a:ext cx="1620581" cy="1196444"/>
          </a:xfrm>
          <a:prstGeom prst="rect">
            <a:avLst/>
          </a:prstGeom>
          <a:ln>
            <a:noFill/>
          </a:ln>
          <a:effectLst>
            <a:softEdge rad="112500"/>
          </a:effectLst>
        </p:spPr>
      </p:pic>
      <p:sp>
        <p:nvSpPr>
          <p:cNvPr id="3" name="TextBox 2">
            <a:extLst>
              <a:ext uri="{FF2B5EF4-FFF2-40B4-BE49-F238E27FC236}">
                <a16:creationId xmlns:a16="http://schemas.microsoft.com/office/drawing/2014/main" xmlns="" id="{C29DCC98-C9A6-4C83-8E65-F4F548ACD172}"/>
              </a:ext>
            </a:extLst>
          </p:cNvPr>
          <p:cNvSpPr txBox="1"/>
          <p:nvPr/>
        </p:nvSpPr>
        <p:spPr>
          <a:xfrm>
            <a:off x="645275" y="592078"/>
            <a:ext cx="1106650" cy="369332"/>
          </a:xfrm>
          <a:prstGeom prst="rect">
            <a:avLst/>
          </a:prstGeom>
          <a:noFill/>
        </p:spPr>
        <p:txBody>
          <a:bodyPr wrap="none" rtlCol="0">
            <a:spAutoFit/>
          </a:bodyPr>
          <a:lstStyle/>
          <a:p>
            <a:r>
              <a:rPr lang="en-CA" dirty="0" err="1"/>
              <a:t>dataset_a</a:t>
            </a:r>
            <a:endParaRPr lang="en-CA" dirty="0"/>
          </a:p>
        </p:txBody>
      </p:sp>
      <p:pic>
        <p:nvPicPr>
          <p:cNvPr id="1026" name="Picture 2" descr="Image result for bc borders map">
            <a:extLst>
              <a:ext uri="{FF2B5EF4-FFF2-40B4-BE49-F238E27FC236}">
                <a16:creationId xmlns:a16="http://schemas.microsoft.com/office/drawing/2014/main" xmlns="" id="{35932BAD-1906-41C0-9267-D20BFA804B7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571269" y="3999348"/>
            <a:ext cx="2042515" cy="20921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upload.wikimedia.org/wikipedia/commons/0/05/Bcmap.png">
            <a:extLst>
              <a:ext uri="{FF2B5EF4-FFF2-40B4-BE49-F238E27FC236}">
                <a16:creationId xmlns:a16="http://schemas.microsoft.com/office/drawing/2014/main" xmlns="" id="{1B2A8A3E-598C-4ECE-9197-B2C9F232EC45}"/>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20323927">
            <a:off x="6816003" y="210291"/>
            <a:ext cx="1486775" cy="252712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xmlns="" id="{72A208ED-474A-49EA-A549-DABE18031911}"/>
              </a:ext>
            </a:extLst>
          </p:cNvPr>
          <p:cNvSpPr txBox="1"/>
          <p:nvPr/>
        </p:nvSpPr>
        <p:spPr>
          <a:xfrm>
            <a:off x="2471511" y="730501"/>
            <a:ext cx="2959080" cy="369332"/>
          </a:xfrm>
          <a:prstGeom prst="rect">
            <a:avLst/>
          </a:prstGeom>
          <a:noFill/>
        </p:spPr>
        <p:txBody>
          <a:bodyPr wrap="none" rtlCol="0">
            <a:spAutoFit/>
          </a:bodyPr>
          <a:lstStyle/>
          <a:p>
            <a:r>
              <a:rPr lang="en-CA" dirty="0"/>
              <a:t>Layer A [aesthetics: borders]</a:t>
            </a:r>
          </a:p>
        </p:txBody>
      </p:sp>
      <p:sp>
        <p:nvSpPr>
          <p:cNvPr id="11" name="TextBox 10">
            <a:extLst>
              <a:ext uri="{FF2B5EF4-FFF2-40B4-BE49-F238E27FC236}">
                <a16:creationId xmlns:a16="http://schemas.microsoft.com/office/drawing/2014/main" xmlns="" id="{5C78BB43-E769-4355-B5F2-44E44C31314B}"/>
              </a:ext>
            </a:extLst>
          </p:cNvPr>
          <p:cNvSpPr txBox="1"/>
          <p:nvPr/>
        </p:nvSpPr>
        <p:spPr>
          <a:xfrm>
            <a:off x="2466889" y="1917369"/>
            <a:ext cx="3505062" cy="369332"/>
          </a:xfrm>
          <a:prstGeom prst="rect">
            <a:avLst/>
          </a:prstGeom>
          <a:noFill/>
        </p:spPr>
        <p:txBody>
          <a:bodyPr wrap="none" rtlCol="0">
            <a:spAutoFit/>
          </a:bodyPr>
          <a:lstStyle/>
          <a:p>
            <a:r>
              <a:rPr lang="en-CA" dirty="0"/>
              <a:t>Layer B [aesthetics: point locations]</a:t>
            </a:r>
          </a:p>
        </p:txBody>
      </p:sp>
      <p:pic>
        <p:nvPicPr>
          <p:cNvPr id="12" name="Picture 11">
            <a:extLst>
              <a:ext uri="{FF2B5EF4-FFF2-40B4-BE49-F238E27FC236}">
                <a16:creationId xmlns:a16="http://schemas.microsoft.com/office/drawing/2014/main" xmlns="" id="{1048AAA4-2740-4350-B95D-ACC8EA50754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3313" y="4448136"/>
            <a:ext cx="1620581" cy="1196444"/>
          </a:xfrm>
          <a:prstGeom prst="rect">
            <a:avLst/>
          </a:prstGeom>
          <a:ln>
            <a:noFill/>
          </a:ln>
          <a:effectLst>
            <a:softEdge rad="112500"/>
          </a:effectLst>
        </p:spPr>
      </p:pic>
      <p:sp>
        <p:nvSpPr>
          <p:cNvPr id="13" name="TextBox 12">
            <a:extLst>
              <a:ext uri="{FF2B5EF4-FFF2-40B4-BE49-F238E27FC236}">
                <a16:creationId xmlns:a16="http://schemas.microsoft.com/office/drawing/2014/main" xmlns="" id="{A8DC5E32-76CC-47B7-AAB4-C889DF3293E7}"/>
              </a:ext>
            </a:extLst>
          </p:cNvPr>
          <p:cNvSpPr txBox="1"/>
          <p:nvPr/>
        </p:nvSpPr>
        <p:spPr>
          <a:xfrm>
            <a:off x="649896" y="4115750"/>
            <a:ext cx="1117870" cy="369332"/>
          </a:xfrm>
          <a:prstGeom prst="rect">
            <a:avLst/>
          </a:prstGeom>
          <a:noFill/>
        </p:spPr>
        <p:txBody>
          <a:bodyPr wrap="none" rtlCol="0">
            <a:spAutoFit/>
          </a:bodyPr>
          <a:lstStyle/>
          <a:p>
            <a:r>
              <a:rPr lang="en-CA" dirty="0" err="1"/>
              <a:t>dataset_b</a:t>
            </a:r>
            <a:endParaRPr lang="en-CA" dirty="0"/>
          </a:p>
        </p:txBody>
      </p:sp>
      <p:sp>
        <p:nvSpPr>
          <p:cNvPr id="14" name="TextBox 13">
            <a:extLst>
              <a:ext uri="{FF2B5EF4-FFF2-40B4-BE49-F238E27FC236}">
                <a16:creationId xmlns:a16="http://schemas.microsoft.com/office/drawing/2014/main" xmlns="" id="{CDC60778-0E15-4207-B095-2CC4D7BCDB20}"/>
              </a:ext>
            </a:extLst>
          </p:cNvPr>
          <p:cNvSpPr txBox="1"/>
          <p:nvPr/>
        </p:nvSpPr>
        <p:spPr>
          <a:xfrm>
            <a:off x="2471504" y="4857328"/>
            <a:ext cx="3097899" cy="369332"/>
          </a:xfrm>
          <a:prstGeom prst="rect">
            <a:avLst/>
          </a:prstGeom>
          <a:noFill/>
        </p:spPr>
        <p:txBody>
          <a:bodyPr wrap="none" rtlCol="0">
            <a:spAutoFit/>
          </a:bodyPr>
          <a:lstStyle/>
          <a:p>
            <a:r>
              <a:rPr lang="en-CA" dirty="0"/>
              <a:t>Layer C [aesthetics: geography]</a:t>
            </a:r>
          </a:p>
        </p:txBody>
      </p:sp>
      <p:cxnSp>
        <p:nvCxnSpPr>
          <p:cNvPr id="10" name="Straight Arrow Connector 9">
            <a:extLst>
              <a:ext uri="{FF2B5EF4-FFF2-40B4-BE49-F238E27FC236}">
                <a16:creationId xmlns:a16="http://schemas.microsoft.com/office/drawing/2014/main" xmlns="" id="{7CE9C62B-F37A-424C-81F6-4DF8099CB2D9}"/>
              </a:ext>
            </a:extLst>
          </p:cNvPr>
          <p:cNvCxnSpPr>
            <a:stCxn id="12" idx="3"/>
            <a:endCxn id="14" idx="1"/>
          </p:cNvCxnSpPr>
          <p:nvPr/>
        </p:nvCxnSpPr>
        <p:spPr>
          <a:xfrm flipV="1">
            <a:off x="2003894" y="5041994"/>
            <a:ext cx="467610" cy="436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xmlns="" id="{1A1713DC-E632-4658-B40C-476DC7BC33A0}"/>
              </a:ext>
            </a:extLst>
          </p:cNvPr>
          <p:cNvCxnSpPr>
            <a:cxnSpLocks/>
            <a:stCxn id="14" idx="3"/>
            <a:endCxn id="1026" idx="1"/>
          </p:cNvCxnSpPr>
          <p:nvPr/>
        </p:nvCxnSpPr>
        <p:spPr>
          <a:xfrm>
            <a:off x="5569403" y="5041994"/>
            <a:ext cx="1001866" cy="3407"/>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xmlns="" id="{B7300A16-09AD-437A-A10D-DE2BE644781E}"/>
              </a:ext>
            </a:extLst>
          </p:cNvPr>
          <p:cNvCxnSpPr>
            <a:cxnSpLocks/>
            <a:stCxn id="2" idx="3"/>
            <a:endCxn id="8" idx="1"/>
          </p:cNvCxnSpPr>
          <p:nvPr/>
        </p:nvCxnSpPr>
        <p:spPr>
          <a:xfrm flipV="1">
            <a:off x="1999273" y="915167"/>
            <a:ext cx="472238" cy="60751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xmlns="" id="{674BA26D-DA96-493E-A0D9-24E37855C364}"/>
              </a:ext>
            </a:extLst>
          </p:cNvPr>
          <p:cNvCxnSpPr>
            <a:cxnSpLocks/>
            <a:stCxn id="2" idx="3"/>
            <a:endCxn id="11" idx="1"/>
          </p:cNvCxnSpPr>
          <p:nvPr/>
        </p:nvCxnSpPr>
        <p:spPr>
          <a:xfrm>
            <a:off x="1999273" y="1522686"/>
            <a:ext cx="467616" cy="57934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xmlns="" id="{9DCB89A5-F429-4984-B775-8A7180B62D94}"/>
              </a:ext>
            </a:extLst>
          </p:cNvPr>
          <p:cNvCxnSpPr>
            <a:cxnSpLocks/>
          </p:cNvCxnSpPr>
          <p:nvPr/>
        </p:nvCxnSpPr>
        <p:spPr>
          <a:xfrm flipV="1">
            <a:off x="5319759" y="915167"/>
            <a:ext cx="678595" cy="6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xmlns="" id="{3AC12B7F-B368-464D-B050-80EAAFDBD7BB}"/>
              </a:ext>
            </a:extLst>
          </p:cNvPr>
          <p:cNvCxnSpPr>
            <a:cxnSpLocks/>
          </p:cNvCxnSpPr>
          <p:nvPr/>
        </p:nvCxnSpPr>
        <p:spPr>
          <a:xfrm flipV="1">
            <a:off x="5934015" y="2102035"/>
            <a:ext cx="678595" cy="6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xmlns="" id="{0823480C-FB2A-42F8-A1BB-CFB19CB902B0}"/>
              </a:ext>
            </a:extLst>
          </p:cNvPr>
          <p:cNvSpPr txBox="1"/>
          <p:nvPr/>
        </p:nvSpPr>
        <p:spPr>
          <a:xfrm>
            <a:off x="998009" y="2870578"/>
            <a:ext cx="7077579" cy="369332"/>
          </a:xfrm>
          <a:prstGeom prst="rect">
            <a:avLst/>
          </a:prstGeom>
          <a:noFill/>
        </p:spPr>
        <p:txBody>
          <a:bodyPr wrap="none" rtlCol="0">
            <a:spAutoFit/>
          </a:bodyPr>
          <a:lstStyle/>
          <a:p>
            <a:r>
              <a:rPr lang="en-CA" dirty="0" err="1">
                <a:latin typeface="Courier New" panose="02070309020205020404" pitchFamily="49" charset="0"/>
                <a:cs typeface="Courier New" panose="02070309020205020404" pitchFamily="49" charset="0"/>
              </a:rPr>
              <a:t>tm_shape</a:t>
            </a:r>
            <a:r>
              <a:rPr lang="en-CA" dirty="0">
                <a:latin typeface="Courier New" panose="02070309020205020404" pitchFamily="49" charset="0"/>
                <a:cs typeface="Courier New" panose="02070309020205020404" pitchFamily="49" charset="0"/>
              </a:rPr>
              <a:t>(</a:t>
            </a:r>
            <a:r>
              <a:rPr lang="en-CA" dirty="0" err="1">
                <a:latin typeface="Courier New" panose="02070309020205020404" pitchFamily="49" charset="0"/>
                <a:cs typeface="Courier New" panose="02070309020205020404" pitchFamily="49" charset="0"/>
              </a:rPr>
              <a:t>dataset_a</a:t>
            </a:r>
            <a:r>
              <a:rPr lang="en-CA" dirty="0">
                <a:latin typeface="Courier New" panose="02070309020205020404" pitchFamily="49" charset="0"/>
                <a:cs typeface="Courier New" panose="02070309020205020404" pitchFamily="49" charset="0"/>
              </a:rPr>
              <a:t>) + </a:t>
            </a:r>
            <a:r>
              <a:rPr lang="en-CA" dirty="0" err="1">
                <a:latin typeface="Courier New" panose="02070309020205020404" pitchFamily="49" charset="0"/>
                <a:cs typeface="Courier New" panose="02070309020205020404" pitchFamily="49" charset="0"/>
              </a:rPr>
              <a:t>tm_polygons</a:t>
            </a:r>
            <a:r>
              <a:rPr lang="en-CA" dirty="0">
                <a:latin typeface="Courier New" panose="02070309020205020404" pitchFamily="49" charset="0"/>
                <a:cs typeface="Courier New" panose="02070309020205020404" pitchFamily="49" charset="0"/>
              </a:rPr>
              <a:t>() + </a:t>
            </a:r>
            <a:r>
              <a:rPr lang="en-CA" dirty="0" err="1">
                <a:latin typeface="Courier New" panose="02070309020205020404" pitchFamily="49" charset="0"/>
                <a:cs typeface="Courier New" panose="02070309020205020404" pitchFamily="49" charset="0"/>
              </a:rPr>
              <a:t>tm_symbols</a:t>
            </a:r>
            <a:r>
              <a:rPr lang="en-CA" dirty="0">
                <a:latin typeface="Courier New" panose="02070309020205020404" pitchFamily="49" charset="0"/>
                <a:cs typeface="Courier New" panose="02070309020205020404" pitchFamily="49" charset="0"/>
              </a:rPr>
              <a:t>()</a:t>
            </a:r>
          </a:p>
        </p:txBody>
      </p:sp>
      <p:sp>
        <p:nvSpPr>
          <p:cNvPr id="24" name="TextBox 23">
            <a:extLst>
              <a:ext uri="{FF2B5EF4-FFF2-40B4-BE49-F238E27FC236}">
                <a16:creationId xmlns:a16="http://schemas.microsoft.com/office/drawing/2014/main" xmlns="" id="{5396A5F0-0655-4BE0-AD66-7E5A321B2796}"/>
              </a:ext>
            </a:extLst>
          </p:cNvPr>
          <p:cNvSpPr txBox="1"/>
          <p:nvPr/>
        </p:nvSpPr>
        <p:spPr>
          <a:xfrm>
            <a:off x="2018629" y="6209525"/>
            <a:ext cx="4596130" cy="369332"/>
          </a:xfrm>
          <a:prstGeom prst="rect">
            <a:avLst/>
          </a:prstGeom>
          <a:noFill/>
        </p:spPr>
        <p:txBody>
          <a:bodyPr wrap="none" rtlCol="0">
            <a:spAutoFit/>
          </a:bodyPr>
          <a:lstStyle/>
          <a:p>
            <a:r>
              <a:rPr lang="en-CA" dirty="0" err="1">
                <a:latin typeface="Courier New" panose="02070309020205020404" pitchFamily="49" charset="0"/>
                <a:cs typeface="Courier New" panose="02070309020205020404" pitchFamily="49" charset="0"/>
              </a:rPr>
              <a:t>tm_shape</a:t>
            </a:r>
            <a:r>
              <a:rPr lang="en-CA" dirty="0">
                <a:latin typeface="Courier New" panose="02070309020205020404" pitchFamily="49" charset="0"/>
                <a:cs typeface="Courier New" panose="02070309020205020404" pitchFamily="49" charset="0"/>
              </a:rPr>
              <a:t>(</a:t>
            </a:r>
            <a:r>
              <a:rPr lang="en-CA" dirty="0" err="1">
                <a:latin typeface="Courier New" panose="02070309020205020404" pitchFamily="49" charset="0"/>
                <a:cs typeface="Courier New" panose="02070309020205020404" pitchFamily="49" charset="0"/>
              </a:rPr>
              <a:t>dataset_b</a:t>
            </a:r>
            <a:r>
              <a:rPr lang="en-CA" dirty="0">
                <a:latin typeface="Courier New" panose="02070309020205020404" pitchFamily="49" charset="0"/>
                <a:cs typeface="Courier New" panose="02070309020205020404" pitchFamily="49" charset="0"/>
              </a:rPr>
              <a:t>) + </a:t>
            </a:r>
            <a:r>
              <a:rPr lang="en-CA" dirty="0" err="1">
                <a:latin typeface="Courier New" panose="02070309020205020404" pitchFamily="49" charset="0"/>
                <a:cs typeface="Courier New" panose="02070309020205020404" pitchFamily="49" charset="0"/>
              </a:rPr>
              <a:t>tm_fill</a:t>
            </a:r>
            <a:r>
              <a:rPr lang="en-CA"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025244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6CE0848-7621-48E4-A8DB-3A1456293A9B}"/>
              </a:ext>
            </a:extLst>
          </p:cNvPr>
          <p:cNvSpPr>
            <a:spLocks noGrp="1"/>
          </p:cNvSpPr>
          <p:nvPr>
            <p:ph type="title"/>
          </p:nvPr>
        </p:nvSpPr>
        <p:spPr/>
        <p:txBody>
          <a:bodyPr>
            <a:normAutofit/>
          </a:bodyPr>
          <a:lstStyle/>
          <a:p>
            <a:r>
              <a:rPr lang="en-CA" sz="3600" dirty="0" err="1">
                <a:latin typeface="Courier New" panose="02070309020205020404" pitchFamily="49" charset="0"/>
                <a:cs typeface="Courier New" panose="02070309020205020404" pitchFamily="49" charset="0"/>
              </a:rPr>
              <a:t>tmap</a:t>
            </a:r>
            <a:endParaRPr lang="en-CA" sz="3600" dirty="0">
              <a:latin typeface="Courier New" panose="02070309020205020404" pitchFamily="49" charset="0"/>
              <a:cs typeface="Courier New" panose="02070309020205020404" pitchFamily="49" charset="0"/>
            </a:endParaRPr>
          </a:p>
        </p:txBody>
      </p:sp>
      <p:sp>
        <p:nvSpPr>
          <p:cNvPr id="3" name="Content Placeholder 2">
            <a:extLst>
              <a:ext uri="{FF2B5EF4-FFF2-40B4-BE49-F238E27FC236}">
                <a16:creationId xmlns:a16="http://schemas.microsoft.com/office/drawing/2014/main" xmlns="" id="{0CB57B35-A242-48FA-8CB3-56457AD1A48D}"/>
              </a:ext>
            </a:extLst>
          </p:cNvPr>
          <p:cNvSpPr>
            <a:spLocks noGrp="1"/>
          </p:cNvSpPr>
          <p:nvPr>
            <p:ph idx="1"/>
          </p:nvPr>
        </p:nvSpPr>
        <p:spPr/>
        <p:txBody>
          <a:bodyPr>
            <a:normAutofit/>
          </a:bodyPr>
          <a:lstStyle/>
          <a:p>
            <a:pPr>
              <a:lnSpc>
                <a:spcPct val="87000"/>
              </a:lnSpc>
            </a:pPr>
            <a:r>
              <a:rPr lang="en-CA" sz="2800" dirty="0">
                <a:latin typeface="Calibri" panose="020F0502020204030204" pitchFamily="34" charset="0"/>
                <a:ea typeface="Calibri" panose="020F0502020204030204" pitchFamily="34" charset="0"/>
                <a:cs typeface="Times New Roman" panose="02020603050405020304" pitchFamily="18" charset="0"/>
              </a:rPr>
              <a:t>To see a list of the aesthetic layers that are available in </a:t>
            </a:r>
            <a:r>
              <a:rPr lang="en-CA" sz="2000" dirty="0" err="1">
                <a:latin typeface="Courier New" panose="02070309020205020404" pitchFamily="49" charset="0"/>
                <a:ea typeface="Calibri" panose="020F0502020204030204" pitchFamily="34" charset="0"/>
                <a:cs typeface="Times New Roman" panose="02020603050405020304" pitchFamily="18" charset="0"/>
              </a:rPr>
              <a:t>tmap</a:t>
            </a:r>
            <a:r>
              <a:rPr lang="en-CA" sz="2800" dirty="0">
                <a:latin typeface="Calibri" panose="020F0502020204030204" pitchFamily="34" charset="0"/>
                <a:ea typeface="Calibri" panose="020F0502020204030204" pitchFamily="34" charset="0"/>
                <a:cs typeface="Times New Roman" panose="02020603050405020304" pitchFamily="18" charset="0"/>
              </a:rPr>
              <a:t>, type </a:t>
            </a:r>
            <a:r>
              <a:rPr lang="en-CA" sz="2000" dirty="0">
                <a:latin typeface="Courier New" panose="02070309020205020404" pitchFamily="49" charset="0"/>
                <a:ea typeface="Calibri" panose="020F0502020204030204" pitchFamily="34" charset="0"/>
                <a:cs typeface="Times New Roman" panose="02020603050405020304" pitchFamily="18" charset="0"/>
              </a:rPr>
              <a:t>help(“</a:t>
            </a:r>
            <a:r>
              <a:rPr lang="en-CA" sz="2000" dirty="0" err="1">
                <a:latin typeface="Courier New" panose="02070309020205020404" pitchFamily="49" charset="0"/>
                <a:ea typeface="Calibri" panose="020F0502020204030204" pitchFamily="34" charset="0"/>
                <a:cs typeface="Times New Roman" panose="02020603050405020304" pitchFamily="18" charset="0"/>
              </a:rPr>
              <a:t>tmap</a:t>
            </a:r>
            <a:r>
              <a:rPr lang="en-CA" sz="2000" dirty="0">
                <a:latin typeface="Courier New" panose="02070309020205020404" pitchFamily="49" charset="0"/>
                <a:ea typeface="Calibri" panose="020F0502020204030204" pitchFamily="34" charset="0"/>
                <a:cs typeface="Times New Roman" panose="02020603050405020304" pitchFamily="18" charset="0"/>
              </a:rPr>
              <a:t>-element”)</a:t>
            </a:r>
          </a:p>
          <a:p>
            <a:pPr lvl="1">
              <a:lnSpc>
                <a:spcPct val="87000"/>
              </a:lnSpc>
            </a:pPr>
            <a:endParaRPr lang="en-CA" sz="1800" dirty="0">
              <a:latin typeface="Calibri" panose="020F0502020204030204" pitchFamily="34" charset="0"/>
              <a:ea typeface="Calibri" panose="020F0502020204030204" pitchFamily="34" charset="0"/>
              <a:cs typeface="Times New Roman" panose="02020603050405020304" pitchFamily="18" charset="0"/>
            </a:endParaRPr>
          </a:p>
          <a:p>
            <a:pPr>
              <a:lnSpc>
                <a:spcPct val="87000"/>
              </a:lnSpc>
            </a:pPr>
            <a:r>
              <a:rPr lang="en-CA" sz="2800" dirty="0">
                <a:latin typeface="Calibri" panose="020F0502020204030204" pitchFamily="34" charset="0"/>
                <a:ea typeface="Calibri" panose="020F0502020204030204" pitchFamily="34" charset="0"/>
                <a:cs typeface="Times New Roman" panose="02020603050405020304" pitchFamily="18" charset="0"/>
              </a:rPr>
              <a:t>In order to generate a quick and simply thematic map, one can also use </a:t>
            </a:r>
            <a:r>
              <a:rPr lang="en-CA" sz="2000" dirty="0" err="1">
                <a:latin typeface="Courier New" panose="02070309020205020404" pitchFamily="49" charset="0"/>
                <a:ea typeface="Calibri" panose="020F0502020204030204" pitchFamily="34" charset="0"/>
                <a:cs typeface="Times New Roman" panose="02020603050405020304" pitchFamily="18" charset="0"/>
              </a:rPr>
              <a:t>qtm</a:t>
            </a:r>
            <a:r>
              <a:rPr lang="en-CA" sz="2000" dirty="0">
                <a:latin typeface="Courier New" panose="02070309020205020404" pitchFamily="49" charset="0"/>
                <a:ea typeface="Calibri" panose="020F0502020204030204" pitchFamily="34" charset="0"/>
                <a:cs typeface="Times New Roman" panose="02020603050405020304" pitchFamily="18" charset="0"/>
              </a:rPr>
              <a:t>(</a:t>
            </a:r>
            <a:r>
              <a:rPr lang="en-CA" sz="2000" dirty="0" err="1">
                <a:latin typeface="Courier New" panose="02070309020205020404" pitchFamily="49" charset="0"/>
                <a:ea typeface="Calibri" panose="020F0502020204030204" pitchFamily="34" charset="0"/>
                <a:cs typeface="Times New Roman" panose="02020603050405020304" pitchFamily="18" charset="0"/>
              </a:rPr>
              <a:t>my_sf_data</a:t>
            </a:r>
            <a:r>
              <a:rPr lang="en-CA" sz="2000" dirty="0">
                <a:latin typeface="Courier New" panose="02070309020205020404" pitchFamily="49" charset="0"/>
                <a:ea typeface="Calibri" panose="020F0502020204030204" pitchFamily="34" charset="0"/>
                <a:cs typeface="Times New Roman" panose="02020603050405020304" pitchFamily="18" charset="0"/>
              </a:rPr>
              <a:t>)</a:t>
            </a:r>
            <a:endParaRPr lang="en-CA" sz="2000"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CA" dirty="0"/>
          </a:p>
        </p:txBody>
      </p:sp>
      <p:sp>
        <p:nvSpPr>
          <p:cNvPr id="4" name="Text Placeholder 3">
            <a:extLst>
              <a:ext uri="{FF2B5EF4-FFF2-40B4-BE49-F238E27FC236}">
                <a16:creationId xmlns:a16="http://schemas.microsoft.com/office/drawing/2014/main" xmlns="" id="{2D689636-BC35-49AE-9D4E-6587197C7E42}"/>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119208814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23C6C1-937A-49D3-A805-E00010CB52EB}"/>
              </a:ext>
            </a:extLst>
          </p:cNvPr>
          <p:cNvSpPr>
            <a:spLocks noGrp="1"/>
          </p:cNvSpPr>
          <p:nvPr>
            <p:ph type="title"/>
          </p:nvPr>
        </p:nvSpPr>
        <p:spPr/>
        <p:txBody>
          <a:bodyPr>
            <a:normAutofit/>
          </a:bodyPr>
          <a:lstStyle/>
          <a:p>
            <a:r>
              <a:rPr lang="en-CA" sz="3600" dirty="0" err="1">
                <a:latin typeface="Courier New" panose="02070309020205020404" pitchFamily="49" charset="0"/>
                <a:cs typeface="Courier New" panose="02070309020205020404" pitchFamily="49" charset="0"/>
              </a:rPr>
              <a:t>tmap</a:t>
            </a:r>
            <a:endParaRPr lang="en-CA" sz="3600" dirty="0"/>
          </a:p>
        </p:txBody>
      </p:sp>
      <p:sp>
        <p:nvSpPr>
          <p:cNvPr id="3" name="Content Placeholder 2">
            <a:extLst>
              <a:ext uri="{FF2B5EF4-FFF2-40B4-BE49-F238E27FC236}">
                <a16:creationId xmlns:a16="http://schemas.microsoft.com/office/drawing/2014/main" xmlns="" id="{62ACCFFD-25B3-4AD3-BB2D-143DFC9C321E}"/>
              </a:ext>
            </a:extLst>
          </p:cNvPr>
          <p:cNvSpPr>
            <a:spLocks noGrp="1"/>
          </p:cNvSpPr>
          <p:nvPr>
            <p:ph idx="1"/>
          </p:nvPr>
        </p:nvSpPr>
        <p:spPr/>
        <p:txBody>
          <a:bodyPr>
            <a:noAutofit/>
          </a:bodyPr>
          <a:lstStyle/>
          <a:p>
            <a:pPr>
              <a:lnSpc>
                <a:spcPct val="115000"/>
              </a:lnSpc>
            </a:pPr>
            <a:r>
              <a:rPr lang="en-CA" dirty="0">
                <a:latin typeface="Calibri" panose="020F0502020204030204" pitchFamily="34" charset="0"/>
                <a:ea typeface="Calibri" panose="020F0502020204030204" pitchFamily="34" charset="0"/>
                <a:cs typeface="Times New Roman" panose="02020603050405020304" pitchFamily="18" charset="0"/>
              </a:rPr>
              <a:t>In R, we typically assign data, variables, plots and all other things as ‘objects’.  Similarly, working with and saving maps is made easier by creating them as objects</a:t>
            </a:r>
          </a:p>
          <a:p>
            <a:pPr marL="0" indent="0">
              <a:lnSpc>
                <a:spcPct val="115000"/>
              </a:lnSpc>
              <a:spcAft>
                <a:spcPts val="0"/>
              </a:spcAft>
              <a:buNone/>
            </a:pPr>
            <a:r>
              <a:rPr lang="en-CA" sz="2800" dirty="0">
                <a:latin typeface="Calibri" panose="020F0502020204030204" pitchFamily="34" charset="0"/>
                <a:ea typeface="Calibri" panose="020F0502020204030204" pitchFamily="34" charset="0"/>
                <a:cs typeface="Times New Roman" panose="02020603050405020304" pitchFamily="18" charset="0"/>
              </a:rPr>
              <a:t> </a:t>
            </a:r>
            <a:endParaRPr lang="en-CA" sz="24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15000"/>
              </a:lnSpc>
              <a:buNone/>
            </a:pPr>
            <a:r>
              <a:rPr lang="en-CA" sz="2000" dirty="0" err="1">
                <a:latin typeface="Courier New" panose="02070309020205020404" pitchFamily="49" charset="0"/>
                <a:ea typeface="Calibri" panose="020F0502020204030204" pitchFamily="34" charset="0"/>
                <a:cs typeface="Times New Roman" panose="02020603050405020304" pitchFamily="18" charset="0"/>
              </a:rPr>
              <a:t>my_base_map</a:t>
            </a:r>
            <a:r>
              <a:rPr lang="en-CA" sz="2000" dirty="0">
                <a:latin typeface="Courier New" panose="02070309020205020404" pitchFamily="49" charset="0"/>
                <a:ea typeface="Calibri" panose="020F0502020204030204" pitchFamily="34" charset="0"/>
                <a:cs typeface="Times New Roman" panose="02020603050405020304" pitchFamily="18" charset="0"/>
              </a:rPr>
              <a:t> &lt;- </a:t>
            </a:r>
            <a:r>
              <a:rPr lang="en-CA" sz="2000" dirty="0" err="1">
                <a:latin typeface="Courier New" panose="02070309020205020404" pitchFamily="49" charset="0"/>
                <a:ea typeface="Calibri" panose="020F0502020204030204" pitchFamily="34" charset="0"/>
                <a:cs typeface="Times New Roman" panose="02020603050405020304" pitchFamily="18" charset="0"/>
              </a:rPr>
              <a:t>tm_shape</a:t>
            </a:r>
            <a:r>
              <a:rPr lang="en-CA" sz="2000" dirty="0">
                <a:latin typeface="Courier New" panose="02070309020205020404" pitchFamily="49" charset="0"/>
                <a:ea typeface="Calibri" panose="020F0502020204030204" pitchFamily="34" charset="0"/>
                <a:cs typeface="Times New Roman" panose="02020603050405020304" pitchFamily="18" charset="0"/>
              </a:rPr>
              <a:t>(</a:t>
            </a:r>
            <a:r>
              <a:rPr lang="en-CA" sz="2000" dirty="0" err="1">
                <a:latin typeface="Courier New" panose="02070309020205020404" pitchFamily="49" charset="0"/>
                <a:ea typeface="Calibri" panose="020F0502020204030204" pitchFamily="34" charset="0"/>
                <a:cs typeface="Times New Roman" panose="02020603050405020304" pitchFamily="18" charset="0"/>
              </a:rPr>
              <a:t>my_sf_data</a:t>
            </a:r>
            <a:r>
              <a:rPr lang="en-CA" sz="2000" dirty="0">
                <a:latin typeface="Courier New" panose="02070309020205020404" pitchFamily="49" charset="0"/>
                <a:ea typeface="Calibri" panose="020F0502020204030204" pitchFamily="34" charset="0"/>
                <a:cs typeface="Times New Roman" panose="02020603050405020304" pitchFamily="18" charset="0"/>
              </a:rPr>
              <a:t>) </a:t>
            </a:r>
            <a:r>
              <a:rPr lang="en-CA" sz="2400" dirty="0">
                <a:latin typeface="Courier New" panose="02070309020205020404" pitchFamily="49" charset="0"/>
                <a:ea typeface="Calibri" panose="020F0502020204030204" pitchFamily="34" charset="0"/>
                <a:cs typeface="Times New Roman" panose="02020603050405020304" pitchFamily="18" charset="0"/>
              </a:rPr>
              <a:t>+ </a:t>
            </a:r>
            <a:r>
              <a:rPr lang="en-CA" sz="2000" dirty="0">
                <a:latin typeface="Courier New" panose="02070309020205020404" pitchFamily="49" charset="0"/>
                <a:ea typeface="Calibri" panose="020F0502020204030204" pitchFamily="34" charset="0"/>
                <a:cs typeface="Times New Roman" panose="02020603050405020304" pitchFamily="18" charset="0"/>
              </a:rPr>
              <a:t>	</a:t>
            </a:r>
            <a:r>
              <a:rPr lang="en-CA" sz="2000" dirty="0" err="1">
                <a:latin typeface="Courier New" panose="02070309020205020404" pitchFamily="49" charset="0"/>
                <a:ea typeface="Calibri" panose="020F0502020204030204" pitchFamily="34" charset="0"/>
                <a:cs typeface="Times New Roman" panose="02020603050405020304" pitchFamily="18" charset="0"/>
              </a:rPr>
              <a:t>tm_polygon</a:t>
            </a:r>
            <a:r>
              <a:rPr lang="en-CA" sz="2000" dirty="0">
                <a:latin typeface="Courier New" panose="02070309020205020404" pitchFamily="49" charset="0"/>
                <a:ea typeface="Calibri" panose="020F0502020204030204" pitchFamily="34" charset="0"/>
                <a:cs typeface="Times New Roman" panose="02020603050405020304" pitchFamily="18" charset="0"/>
              </a:rPr>
              <a:t>()    </a:t>
            </a:r>
            <a:r>
              <a:rPr lang="en-CA" sz="2400" dirty="0">
                <a:latin typeface="Calibri" panose="020F0502020204030204" pitchFamily="34" charset="0"/>
                <a:ea typeface="Calibri" panose="020F0502020204030204" pitchFamily="34" charset="0"/>
                <a:cs typeface="Times New Roman" panose="02020603050405020304" pitchFamily="18" charset="0"/>
              </a:rPr>
              <a:t>(e.g., starting with borders)</a:t>
            </a:r>
          </a:p>
          <a:p>
            <a:pPr marL="0" indent="0">
              <a:lnSpc>
                <a:spcPct val="115000"/>
              </a:lnSpc>
              <a:spcAft>
                <a:spcPts val="0"/>
              </a:spcAft>
              <a:buNone/>
            </a:pPr>
            <a:endParaRPr lang="en-CA"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 Placeholder 3">
            <a:extLst>
              <a:ext uri="{FF2B5EF4-FFF2-40B4-BE49-F238E27FC236}">
                <a16:creationId xmlns:a16="http://schemas.microsoft.com/office/drawing/2014/main" xmlns="" id="{EC55C3E5-A05A-4E3C-AA16-2206BE128829}"/>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25267049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E23C6C1-937A-49D3-A805-E00010CB52EB}"/>
              </a:ext>
            </a:extLst>
          </p:cNvPr>
          <p:cNvSpPr>
            <a:spLocks noGrp="1"/>
          </p:cNvSpPr>
          <p:nvPr>
            <p:ph type="title"/>
          </p:nvPr>
        </p:nvSpPr>
        <p:spPr/>
        <p:txBody>
          <a:bodyPr>
            <a:normAutofit/>
          </a:bodyPr>
          <a:lstStyle/>
          <a:p>
            <a:r>
              <a:rPr lang="en-CA" sz="3600" dirty="0" err="1">
                <a:latin typeface="Courier New" panose="02070309020205020404" pitchFamily="49" charset="0"/>
                <a:cs typeface="Courier New" panose="02070309020205020404" pitchFamily="49" charset="0"/>
              </a:rPr>
              <a:t>tmap</a:t>
            </a:r>
            <a:endParaRPr lang="en-CA" sz="3600" dirty="0"/>
          </a:p>
        </p:txBody>
      </p:sp>
      <p:sp>
        <p:nvSpPr>
          <p:cNvPr id="3" name="Content Placeholder 2">
            <a:extLst>
              <a:ext uri="{FF2B5EF4-FFF2-40B4-BE49-F238E27FC236}">
                <a16:creationId xmlns:a16="http://schemas.microsoft.com/office/drawing/2014/main" xmlns="" id="{62ACCFFD-25B3-4AD3-BB2D-143DFC9C321E}"/>
              </a:ext>
            </a:extLst>
          </p:cNvPr>
          <p:cNvSpPr>
            <a:spLocks noGrp="1"/>
          </p:cNvSpPr>
          <p:nvPr>
            <p:ph idx="1"/>
          </p:nvPr>
        </p:nvSpPr>
        <p:spPr/>
        <p:txBody>
          <a:bodyPr>
            <a:noAutofit/>
          </a:bodyPr>
          <a:lstStyle/>
          <a:p>
            <a:pPr>
              <a:lnSpc>
                <a:spcPct val="115000"/>
              </a:lnSpc>
            </a:pPr>
            <a:r>
              <a:rPr lang="en-CA" dirty="0">
                <a:latin typeface="Calibri" panose="020F0502020204030204" pitchFamily="34" charset="0"/>
                <a:ea typeface="Calibri" panose="020F0502020204030204" pitchFamily="34" charset="0"/>
                <a:cs typeface="Times New Roman" panose="02020603050405020304" pitchFamily="18" charset="0"/>
              </a:rPr>
              <a:t>New layers can then be added successively:</a:t>
            </a:r>
          </a:p>
          <a:p>
            <a:pPr marL="0" indent="0">
              <a:lnSpc>
                <a:spcPct val="115000"/>
              </a:lnSpc>
              <a:buNone/>
            </a:pPr>
            <a:endParaRPr lang="en-CA" sz="24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15000"/>
              </a:lnSpc>
              <a:spcAft>
                <a:spcPts val="0"/>
              </a:spcAft>
              <a:buNone/>
            </a:pPr>
            <a:r>
              <a:rPr lang="en-CA" sz="2000" dirty="0">
                <a:latin typeface="Courier New" panose="02070309020205020404" pitchFamily="49" charset="0"/>
                <a:ea typeface="Calibri" panose="020F0502020204030204" pitchFamily="34" charset="0"/>
                <a:cs typeface="Times New Roman" panose="02020603050405020304" pitchFamily="18" charset="0"/>
              </a:rPr>
              <a:t>new_map1 &lt;- </a:t>
            </a:r>
            <a:r>
              <a:rPr lang="en-CA" sz="2000" dirty="0" err="1">
                <a:latin typeface="Courier New" panose="02070309020205020404" pitchFamily="49" charset="0"/>
                <a:ea typeface="Calibri" panose="020F0502020204030204" pitchFamily="34" charset="0"/>
                <a:cs typeface="Times New Roman" panose="02020603050405020304" pitchFamily="18" charset="0"/>
              </a:rPr>
              <a:t>my_base_map</a:t>
            </a:r>
            <a:r>
              <a:rPr lang="en-CA" sz="2000" dirty="0">
                <a:latin typeface="Courier New" panose="02070309020205020404" pitchFamily="49" charset="0"/>
                <a:ea typeface="Calibri" panose="020F0502020204030204" pitchFamily="34" charset="0"/>
                <a:cs typeface="Times New Roman" panose="02020603050405020304" pitchFamily="18" charset="0"/>
              </a:rPr>
              <a:t> + </a:t>
            </a:r>
          </a:p>
          <a:p>
            <a:pPr marL="0" indent="0">
              <a:lnSpc>
                <a:spcPct val="115000"/>
              </a:lnSpc>
              <a:spcAft>
                <a:spcPts val="0"/>
              </a:spcAft>
              <a:buNone/>
            </a:pPr>
            <a:r>
              <a:rPr lang="en-CA" sz="2000" dirty="0">
                <a:latin typeface="Courier New" panose="02070309020205020404" pitchFamily="49" charset="0"/>
                <a:ea typeface="Calibri" panose="020F0502020204030204" pitchFamily="34" charset="0"/>
                <a:cs typeface="Times New Roman" panose="02020603050405020304" pitchFamily="18" charset="0"/>
              </a:rPr>
              <a:t>	</a:t>
            </a:r>
            <a:r>
              <a:rPr lang="en-CA" sz="2000" dirty="0" err="1">
                <a:latin typeface="Courier New" panose="02070309020205020404" pitchFamily="49" charset="0"/>
                <a:ea typeface="Calibri" panose="020F0502020204030204" pitchFamily="34" charset="0"/>
                <a:cs typeface="Times New Roman" panose="02020603050405020304" pitchFamily="18" charset="0"/>
              </a:rPr>
              <a:t>tm_shape</a:t>
            </a:r>
            <a:r>
              <a:rPr lang="en-CA" sz="2000" dirty="0">
                <a:latin typeface="Courier New" panose="02070309020205020404" pitchFamily="49" charset="0"/>
                <a:ea typeface="Calibri" panose="020F0502020204030204" pitchFamily="34" charset="0"/>
                <a:cs typeface="Times New Roman" panose="02020603050405020304" pitchFamily="18" charset="0"/>
              </a:rPr>
              <a:t>(</a:t>
            </a:r>
            <a:r>
              <a:rPr lang="en-CA" sz="2000" dirty="0" err="1">
                <a:latin typeface="Courier New" panose="02070309020205020404" pitchFamily="49" charset="0"/>
                <a:ea typeface="Calibri" panose="020F0502020204030204" pitchFamily="34" charset="0"/>
                <a:cs typeface="Times New Roman" panose="02020603050405020304" pitchFamily="18" charset="0"/>
              </a:rPr>
              <a:t>more_sf_data</a:t>
            </a:r>
            <a:r>
              <a:rPr lang="en-CA" sz="2000" dirty="0">
                <a:latin typeface="Courier New" panose="02070309020205020404" pitchFamily="49" charset="0"/>
                <a:ea typeface="Calibri" panose="020F0502020204030204" pitchFamily="34" charset="0"/>
                <a:cs typeface="Times New Roman" panose="02020603050405020304" pitchFamily="18" charset="0"/>
              </a:rPr>
              <a:t>) +</a:t>
            </a:r>
          </a:p>
          <a:p>
            <a:pPr marL="0" indent="0">
              <a:lnSpc>
                <a:spcPct val="115000"/>
              </a:lnSpc>
              <a:buNone/>
            </a:pPr>
            <a:r>
              <a:rPr lang="en-CA" sz="2000" dirty="0">
                <a:latin typeface="Courier New" panose="02070309020205020404" pitchFamily="49" charset="0"/>
                <a:ea typeface="Calibri" panose="020F0502020204030204" pitchFamily="34" charset="0"/>
                <a:cs typeface="Times New Roman" panose="02020603050405020304" pitchFamily="18" charset="0"/>
              </a:rPr>
              <a:t>	</a:t>
            </a:r>
            <a:r>
              <a:rPr lang="en-CA" sz="2000" dirty="0" err="1">
                <a:latin typeface="Courier New" panose="02070309020205020404" pitchFamily="49" charset="0"/>
                <a:ea typeface="Calibri" panose="020F0502020204030204" pitchFamily="34" charset="0"/>
                <a:cs typeface="Times New Roman" panose="02020603050405020304" pitchFamily="18" charset="0"/>
              </a:rPr>
              <a:t>tm_raster</a:t>
            </a:r>
            <a:r>
              <a:rPr lang="en-CA" sz="2000" dirty="0">
                <a:latin typeface="Courier New" panose="02070309020205020404" pitchFamily="49" charset="0"/>
                <a:ea typeface="Calibri" panose="020F0502020204030204" pitchFamily="34" charset="0"/>
                <a:cs typeface="Times New Roman" panose="02020603050405020304" pitchFamily="18" charset="0"/>
              </a:rPr>
              <a:t>()		</a:t>
            </a:r>
            <a:r>
              <a:rPr lang="en-CA" sz="2000" dirty="0">
                <a:latin typeface="Calibri" panose="020F0502020204030204" pitchFamily="34" charset="0"/>
                <a:ea typeface="Calibri" panose="020F0502020204030204" pitchFamily="34" charset="0"/>
                <a:cs typeface="Times New Roman" panose="02020603050405020304" pitchFamily="18" charset="0"/>
              </a:rPr>
              <a:t>(e.g., adding elevation)</a:t>
            </a:r>
          </a:p>
          <a:p>
            <a:pPr marL="0" indent="0">
              <a:lnSpc>
                <a:spcPct val="115000"/>
              </a:lnSpc>
              <a:spcAft>
                <a:spcPts val="0"/>
              </a:spcAft>
              <a:buNone/>
            </a:pPr>
            <a:endParaRPr lang="en-CA" sz="20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15000"/>
              </a:lnSpc>
              <a:spcAft>
                <a:spcPts val="0"/>
              </a:spcAft>
              <a:buNone/>
            </a:pPr>
            <a:r>
              <a:rPr lang="en-CA" sz="2000" dirty="0">
                <a:latin typeface="Courier New" panose="02070309020205020404" pitchFamily="49" charset="0"/>
                <a:ea typeface="Calibri" panose="020F0502020204030204" pitchFamily="34" charset="0"/>
                <a:cs typeface="Times New Roman" panose="02020603050405020304" pitchFamily="18" charset="0"/>
              </a:rPr>
              <a:t>new_map2 &lt;- new_map1 + </a:t>
            </a:r>
          </a:p>
          <a:p>
            <a:pPr marL="0" indent="0">
              <a:lnSpc>
                <a:spcPct val="115000"/>
              </a:lnSpc>
              <a:spcAft>
                <a:spcPts val="0"/>
              </a:spcAft>
              <a:buNone/>
            </a:pPr>
            <a:r>
              <a:rPr lang="en-CA" sz="2000" dirty="0">
                <a:latin typeface="Courier New" panose="02070309020205020404" pitchFamily="49" charset="0"/>
                <a:ea typeface="Calibri" panose="020F0502020204030204" pitchFamily="34" charset="0"/>
                <a:cs typeface="Times New Roman" panose="02020603050405020304" pitchFamily="18" charset="0"/>
              </a:rPr>
              <a:t>	</a:t>
            </a:r>
            <a:r>
              <a:rPr lang="en-CA" sz="2000" dirty="0" err="1">
                <a:latin typeface="Courier New" panose="02070309020205020404" pitchFamily="49" charset="0"/>
                <a:ea typeface="Calibri" panose="020F0502020204030204" pitchFamily="34" charset="0"/>
                <a:cs typeface="Times New Roman" panose="02020603050405020304" pitchFamily="18" charset="0"/>
              </a:rPr>
              <a:t>tm_shape</a:t>
            </a:r>
            <a:r>
              <a:rPr lang="en-CA" sz="2000" dirty="0">
                <a:latin typeface="Courier New" panose="02070309020205020404" pitchFamily="49" charset="0"/>
                <a:ea typeface="Calibri" panose="020F0502020204030204" pitchFamily="34" charset="0"/>
                <a:cs typeface="Times New Roman" panose="02020603050405020304" pitchFamily="18" charset="0"/>
              </a:rPr>
              <a:t>(</a:t>
            </a:r>
            <a:r>
              <a:rPr lang="en-CA" sz="2000" dirty="0" err="1">
                <a:latin typeface="Courier New" panose="02070309020205020404" pitchFamily="49" charset="0"/>
                <a:ea typeface="Calibri" panose="020F0502020204030204" pitchFamily="34" charset="0"/>
                <a:cs typeface="Times New Roman" panose="02020603050405020304" pitchFamily="18" charset="0"/>
              </a:rPr>
              <a:t>even_more_sf_data</a:t>
            </a:r>
            <a:r>
              <a:rPr lang="en-CA" sz="2000" dirty="0">
                <a:latin typeface="Courier New" panose="02070309020205020404" pitchFamily="49" charset="0"/>
                <a:ea typeface="Calibri" panose="020F0502020204030204" pitchFamily="34" charset="0"/>
                <a:cs typeface="Times New Roman" panose="02020603050405020304" pitchFamily="18" charset="0"/>
              </a:rPr>
              <a:t>) + </a:t>
            </a:r>
            <a:endParaRPr lang="en-CA" sz="2000" dirty="0">
              <a:latin typeface="Calibri" panose="020F0502020204030204" pitchFamily="34" charset="0"/>
              <a:ea typeface="Calibri" panose="020F0502020204030204" pitchFamily="34" charset="0"/>
              <a:cs typeface="Times New Roman" panose="02020603050405020304" pitchFamily="18" charset="0"/>
            </a:endParaRPr>
          </a:p>
          <a:p>
            <a:pPr marL="0" indent="0">
              <a:lnSpc>
                <a:spcPct val="115000"/>
              </a:lnSpc>
              <a:buNone/>
            </a:pPr>
            <a:r>
              <a:rPr lang="en-CA" sz="2000" dirty="0">
                <a:latin typeface="Calibri" panose="020F0502020204030204" pitchFamily="34" charset="0"/>
                <a:ea typeface="Calibri" panose="020F0502020204030204" pitchFamily="34" charset="0"/>
                <a:cs typeface="Times New Roman" panose="02020603050405020304" pitchFamily="18" charset="0"/>
              </a:rPr>
              <a:t>	</a:t>
            </a:r>
            <a:r>
              <a:rPr lang="en-CA" sz="2000" dirty="0" err="1">
                <a:latin typeface="Courier New" panose="02070309020205020404" pitchFamily="49" charset="0"/>
                <a:ea typeface="Calibri" panose="020F0502020204030204" pitchFamily="34" charset="0"/>
                <a:cs typeface="Times New Roman" panose="02020603050405020304" pitchFamily="18" charset="0"/>
              </a:rPr>
              <a:t>tm_lines</a:t>
            </a:r>
            <a:r>
              <a:rPr lang="en-CA" sz="2000" dirty="0">
                <a:latin typeface="Courier New" panose="02070309020205020404" pitchFamily="49" charset="0"/>
                <a:ea typeface="Calibri" panose="020F0502020204030204" pitchFamily="34" charset="0"/>
                <a:cs typeface="Times New Roman" panose="02020603050405020304" pitchFamily="18" charset="0"/>
              </a:rPr>
              <a:t>()		</a:t>
            </a:r>
            <a:r>
              <a:rPr lang="en-CA" sz="2000" dirty="0">
                <a:latin typeface="Calibri" panose="020F0502020204030204" pitchFamily="34" charset="0"/>
                <a:ea typeface="Calibri" panose="020F0502020204030204" pitchFamily="34" charset="0"/>
                <a:cs typeface="Times New Roman" panose="02020603050405020304" pitchFamily="18" charset="0"/>
              </a:rPr>
              <a:t>(e.g., adding bodies of water)</a:t>
            </a:r>
          </a:p>
          <a:p>
            <a:pPr marL="0" indent="0">
              <a:lnSpc>
                <a:spcPct val="115000"/>
              </a:lnSpc>
              <a:spcAft>
                <a:spcPts val="0"/>
              </a:spcAft>
              <a:buNone/>
            </a:pPr>
            <a:endParaRPr lang="en-CA" sz="20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 Placeholder 3">
            <a:extLst>
              <a:ext uri="{FF2B5EF4-FFF2-40B4-BE49-F238E27FC236}">
                <a16:creationId xmlns:a16="http://schemas.microsoft.com/office/drawing/2014/main" xmlns="" id="{EC55C3E5-A05A-4E3C-AA16-2206BE128829}"/>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38703458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727139-3D91-409C-A9CD-45C3F0BD8903}"/>
              </a:ext>
            </a:extLst>
          </p:cNvPr>
          <p:cNvSpPr>
            <a:spLocks noGrp="1"/>
          </p:cNvSpPr>
          <p:nvPr>
            <p:ph type="title"/>
          </p:nvPr>
        </p:nvSpPr>
        <p:spPr/>
        <p:txBody>
          <a:bodyPr>
            <a:normAutofit/>
          </a:bodyPr>
          <a:lstStyle/>
          <a:p>
            <a:r>
              <a:rPr lang="en-CA" sz="3600" dirty="0" err="1">
                <a:latin typeface="Courier New" panose="02070309020205020404" pitchFamily="49" charset="0"/>
                <a:cs typeface="Courier New" panose="02070309020205020404" pitchFamily="49" charset="0"/>
              </a:rPr>
              <a:t>tmap</a:t>
            </a:r>
            <a:endParaRPr lang="en-CA" sz="3600" dirty="0"/>
          </a:p>
        </p:txBody>
      </p:sp>
      <p:sp>
        <p:nvSpPr>
          <p:cNvPr id="3" name="Content Placeholder 2">
            <a:extLst>
              <a:ext uri="{FF2B5EF4-FFF2-40B4-BE49-F238E27FC236}">
                <a16:creationId xmlns:a16="http://schemas.microsoft.com/office/drawing/2014/main" xmlns="" id="{EA8494AD-9756-4976-AEB3-C2E11264E091}"/>
              </a:ext>
            </a:extLst>
          </p:cNvPr>
          <p:cNvSpPr>
            <a:spLocks noGrp="1"/>
          </p:cNvSpPr>
          <p:nvPr>
            <p:ph idx="1"/>
          </p:nvPr>
        </p:nvSpPr>
        <p:spPr/>
        <p:txBody>
          <a:bodyPr>
            <a:normAutofit fontScale="85000" lnSpcReduction="20000"/>
          </a:bodyPr>
          <a:lstStyle/>
          <a:p>
            <a:pPr>
              <a:lnSpc>
                <a:spcPct val="107000"/>
              </a:lnSpc>
              <a:spcAft>
                <a:spcPts val="800"/>
              </a:spcAft>
            </a:pPr>
            <a:r>
              <a:rPr lang="en-CA" sz="2800" dirty="0">
                <a:latin typeface="Calibri" panose="020F0502020204030204" pitchFamily="34" charset="0"/>
                <a:ea typeface="Calibri" panose="020F0502020204030204" pitchFamily="34" charset="0"/>
                <a:cs typeface="Times New Roman" panose="02020603050405020304" pitchFamily="18" charset="0"/>
              </a:rPr>
              <a:t>Note that </a:t>
            </a:r>
            <a:r>
              <a:rPr lang="en-CA" sz="2400" dirty="0" err="1">
                <a:latin typeface="Courier New" panose="02070309020205020404" pitchFamily="49" charset="0"/>
                <a:ea typeface="Calibri" panose="020F0502020204030204" pitchFamily="34" charset="0"/>
                <a:cs typeface="Times New Roman" panose="02020603050405020304" pitchFamily="18" charset="0"/>
              </a:rPr>
              <a:t>tmap</a:t>
            </a:r>
            <a:r>
              <a:rPr lang="en-CA" sz="2400" dirty="0">
                <a:latin typeface="Courier New" panose="02070309020205020404" pitchFamily="49" charset="0"/>
                <a:ea typeface="Calibri" panose="020F0502020204030204" pitchFamily="34" charset="0"/>
                <a:cs typeface="Times New Roman" panose="02020603050405020304" pitchFamily="18" charset="0"/>
              </a:rPr>
              <a:t>()</a:t>
            </a:r>
            <a:r>
              <a:rPr lang="en-CA" sz="2400" dirty="0">
                <a:latin typeface="Calibri" panose="020F0502020204030204" pitchFamily="34" charset="0"/>
                <a:ea typeface="Calibri" panose="020F0502020204030204" pitchFamily="34" charset="0"/>
                <a:cs typeface="Times New Roman" panose="02020603050405020304" pitchFamily="18" charset="0"/>
              </a:rPr>
              <a:t> </a:t>
            </a:r>
            <a:r>
              <a:rPr lang="en-CA" sz="2800" dirty="0">
                <a:latin typeface="Calibri" panose="020F0502020204030204" pitchFamily="34" charset="0"/>
                <a:ea typeface="Calibri" panose="020F0502020204030204" pitchFamily="34" charset="0"/>
                <a:cs typeface="Times New Roman" panose="02020603050405020304" pitchFamily="18" charset="0"/>
              </a:rPr>
              <a:t>automatically uses certain default aesthetics (e.g., black lines, grey shading for fills, etc.), but that these are all modifiable in their associated layer.  </a:t>
            </a:r>
          </a:p>
          <a:p>
            <a:pPr>
              <a:lnSpc>
                <a:spcPct val="107000"/>
              </a:lnSpc>
              <a:spcAft>
                <a:spcPts val="800"/>
              </a:spcAft>
            </a:pPr>
            <a:r>
              <a:rPr lang="en-CA" sz="2800" dirty="0">
                <a:latin typeface="Calibri" panose="020F0502020204030204" pitchFamily="34" charset="0"/>
                <a:ea typeface="Calibri" panose="020F0502020204030204" pitchFamily="34" charset="0"/>
                <a:cs typeface="Times New Roman" panose="02020603050405020304" pitchFamily="18" charset="0"/>
              </a:rPr>
              <a:t>There are two types of aesthetics: </a:t>
            </a:r>
            <a:r>
              <a:rPr lang="en-CA" sz="2800" dirty="0" err="1">
                <a:latin typeface="Calibri" panose="020F0502020204030204" pitchFamily="34" charset="0"/>
                <a:ea typeface="Calibri" panose="020F0502020204030204" pitchFamily="34" charset="0"/>
                <a:cs typeface="Times New Roman" panose="02020603050405020304" pitchFamily="18" charset="0"/>
              </a:rPr>
              <a:t>i</a:t>
            </a:r>
            <a:r>
              <a:rPr lang="en-CA" sz="2800" dirty="0">
                <a:latin typeface="Calibri" panose="020F0502020204030204" pitchFamily="34" charset="0"/>
                <a:ea typeface="Calibri" panose="020F0502020204030204" pitchFamily="34" charset="0"/>
                <a:cs typeface="Times New Roman" panose="02020603050405020304" pitchFamily="18" charset="0"/>
              </a:rPr>
              <a:t>) static aesthetics – set visual aspect of map element to a constant value; ii) variable aesthetics – set visual aspects to vary according to values in the dataset</a:t>
            </a:r>
          </a:p>
          <a:p>
            <a:pPr marL="457200" lvl="1" indent="0">
              <a:lnSpc>
                <a:spcPct val="115000"/>
              </a:lnSpc>
              <a:buNone/>
            </a:pPr>
            <a:r>
              <a:rPr lang="en-CA" dirty="0" err="1">
                <a:latin typeface="Courier New" panose="02070309020205020404" pitchFamily="49" charset="0"/>
                <a:ea typeface="Calibri" panose="020F0502020204030204" pitchFamily="34" charset="0"/>
                <a:cs typeface="Times New Roman" panose="02020603050405020304" pitchFamily="18" charset="0"/>
              </a:rPr>
              <a:t>tm_shape</a:t>
            </a:r>
            <a:r>
              <a:rPr lang="en-CA" dirty="0">
                <a:latin typeface="Courier New" panose="02070309020205020404" pitchFamily="49" charset="0"/>
                <a:ea typeface="Calibri" panose="020F0502020204030204" pitchFamily="34" charset="0"/>
                <a:cs typeface="Times New Roman" panose="02020603050405020304" pitchFamily="18" charset="0"/>
              </a:rPr>
              <a:t>(</a:t>
            </a:r>
            <a:r>
              <a:rPr lang="en-CA" dirty="0" err="1">
                <a:latin typeface="Courier New" panose="02070309020205020404" pitchFamily="49" charset="0"/>
                <a:ea typeface="Calibri" panose="020F0502020204030204" pitchFamily="34" charset="0"/>
                <a:cs typeface="Times New Roman" panose="02020603050405020304" pitchFamily="18" charset="0"/>
              </a:rPr>
              <a:t>my_sf_data</a:t>
            </a:r>
            <a:r>
              <a:rPr lang="en-CA" dirty="0">
                <a:latin typeface="Courier New" panose="02070309020205020404" pitchFamily="49" charset="0"/>
                <a:ea typeface="Calibri" panose="020F0502020204030204" pitchFamily="34" charset="0"/>
                <a:cs typeface="Times New Roman" panose="02020603050405020304" pitchFamily="18" charset="0"/>
              </a:rPr>
              <a:t>) + </a:t>
            </a:r>
            <a:endParaRPr lang="en-CA" dirty="0">
              <a:latin typeface="Calibri" panose="020F0502020204030204" pitchFamily="34" charset="0"/>
              <a:ea typeface="Calibri" panose="020F0502020204030204" pitchFamily="34" charset="0"/>
              <a:cs typeface="Times New Roman" panose="02020603050405020304" pitchFamily="18" charset="0"/>
            </a:endParaRPr>
          </a:p>
          <a:p>
            <a:pPr marL="457200" lvl="1" indent="0">
              <a:lnSpc>
                <a:spcPct val="115000"/>
              </a:lnSpc>
              <a:buNone/>
            </a:pPr>
            <a:r>
              <a:rPr lang="en-CA" dirty="0">
                <a:latin typeface="Courier New" panose="02070309020205020404" pitchFamily="49" charset="0"/>
                <a:ea typeface="Calibri" panose="020F0502020204030204" pitchFamily="34" charset="0"/>
                <a:cs typeface="Times New Roman" panose="02020603050405020304" pitchFamily="18" charset="0"/>
              </a:rPr>
              <a:t>   </a:t>
            </a:r>
            <a:r>
              <a:rPr lang="en-CA" dirty="0" err="1">
                <a:latin typeface="Courier New" panose="02070309020205020404" pitchFamily="49" charset="0"/>
                <a:ea typeface="Calibri" panose="020F0502020204030204" pitchFamily="34" charset="0"/>
                <a:cs typeface="Times New Roman" panose="02020603050405020304" pitchFamily="18" charset="0"/>
              </a:rPr>
              <a:t>tm_fill</a:t>
            </a:r>
            <a:r>
              <a:rPr lang="en-CA" dirty="0">
                <a:latin typeface="Courier New" panose="02070309020205020404" pitchFamily="49" charset="0"/>
                <a:ea typeface="Calibri" panose="020F0502020204030204" pitchFamily="34" charset="0"/>
                <a:cs typeface="Times New Roman" panose="02020603050405020304" pitchFamily="18" charset="0"/>
              </a:rPr>
              <a:t>(col = “red”)</a:t>
            </a:r>
            <a:endParaRPr lang="en-CA" dirty="0">
              <a:latin typeface="Calibri" panose="020F0502020204030204" pitchFamily="34" charset="0"/>
              <a:ea typeface="Calibri" panose="020F0502020204030204" pitchFamily="34" charset="0"/>
              <a:cs typeface="Times New Roman" panose="02020603050405020304" pitchFamily="18" charset="0"/>
            </a:endParaRPr>
          </a:p>
          <a:p>
            <a:pPr marL="457200" lvl="1" indent="0">
              <a:lnSpc>
                <a:spcPct val="115000"/>
              </a:lnSpc>
              <a:buNone/>
            </a:pPr>
            <a:r>
              <a:rPr lang="en-CA" dirty="0">
                <a:latin typeface="Courier New" panose="02070309020205020404" pitchFamily="49" charset="0"/>
                <a:ea typeface="Calibri" panose="020F0502020204030204" pitchFamily="34" charset="0"/>
                <a:cs typeface="Times New Roman" panose="02020603050405020304" pitchFamily="18" charset="0"/>
              </a:rPr>
              <a:t> </a:t>
            </a:r>
            <a:endParaRPr lang="en-CA" dirty="0">
              <a:latin typeface="Calibri" panose="020F0502020204030204" pitchFamily="34" charset="0"/>
              <a:ea typeface="Calibri" panose="020F0502020204030204" pitchFamily="34" charset="0"/>
              <a:cs typeface="Times New Roman" panose="02020603050405020304" pitchFamily="18" charset="0"/>
            </a:endParaRPr>
          </a:p>
          <a:p>
            <a:pPr marL="457200" lvl="1" indent="0">
              <a:lnSpc>
                <a:spcPct val="115000"/>
              </a:lnSpc>
              <a:buNone/>
            </a:pPr>
            <a:r>
              <a:rPr lang="en-CA" dirty="0" err="1">
                <a:latin typeface="Courier New" panose="02070309020205020404" pitchFamily="49" charset="0"/>
                <a:ea typeface="Calibri" panose="020F0502020204030204" pitchFamily="34" charset="0"/>
                <a:cs typeface="Times New Roman" panose="02020603050405020304" pitchFamily="18" charset="0"/>
              </a:rPr>
              <a:t>tm_shape</a:t>
            </a:r>
            <a:r>
              <a:rPr lang="en-CA" dirty="0">
                <a:latin typeface="Courier New" panose="02070309020205020404" pitchFamily="49" charset="0"/>
                <a:ea typeface="Calibri" panose="020F0502020204030204" pitchFamily="34" charset="0"/>
                <a:cs typeface="Times New Roman" panose="02020603050405020304" pitchFamily="18" charset="0"/>
              </a:rPr>
              <a:t>(</a:t>
            </a:r>
            <a:r>
              <a:rPr lang="en-CA" dirty="0" err="1">
                <a:latin typeface="Courier New" panose="02070309020205020404" pitchFamily="49" charset="0"/>
                <a:ea typeface="Calibri" panose="020F0502020204030204" pitchFamily="34" charset="0"/>
                <a:cs typeface="Times New Roman" panose="02020603050405020304" pitchFamily="18" charset="0"/>
              </a:rPr>
              <a:t>my_sf_data</a:t>
            </a:r>
            <a:r>
              <a:rPr lang="en-CA" dirty="0">
                <a:latin typeface="Courier New" panose="02070309020205020404" pitchFamily="49" charset="0"/>
                <a:ea typeface="Calibri" panose="020F0502020204030204" pitchFamily="34" charset="0"/>
                <a:cs typeface="Times New Roman" panose="02020603050405020304" pitchFamily="18" charset="0"/>
              </a:rPr>
              <a:t>) + </a:t>
            </a:r>
            <a:endParaRPr lang="en-CA" dirty="0">
              <a:latin typeface="Calibri" panose="020F0502020204030204" pitchFamily="34" charset="0"/>
              <a:ea typeface="Calibri" panose="020F0502020204030204" pitchFamily="34" charset="0"/>
              <a:cs typeface="Times New Roman" panose="02020603050405020304" pitchFamily="18" charset="0"/>
            </a:endParaRPr>
          </a:p>
          <a:p>
            <a:pPr marL="457200" lvl="1" indent="0">
              <a:lnSpc>
                <a:spcPct val="115000"/>
              </a:lnSpc>
              <a:spcAft>
                <a:spcPts val="300"/>
              </a:spcAft>
              <a:buNone/>
            </a:pPr>
            <a:r>
              <a:rPr lang="en-CA" dirty="0">
                <a:latin typeface="Courier New" panose="02070309020205020404" pitchFamily="49" charset="0"/>
                <a:ea typeface="Calibri" panose="020F0502020204030204" pitchFamily="34" charset="0"/>
                <a:cs typeface="Times New Roman" panose="02020603050405020304" pitchFamily="18" charset="0"/>
              </a:rPr>
              <a:t>   </a:t>
            </a:r>
            <a:r>
              <a:rPr lang="en-CA" dirty="0" err="1">
                <a:latin typeface="Courier New" panose="02070309020205020404" pitchFamily="49" charset="0"/>
                <a:ea typeface="Calibri" panose="020F0502020204030204" pitchFamily="34" charset="0"/>
                <a:cs typeface="Times New Roman" panose="02020603050405020304" pitchFamily="18" charset="0"/>
              </a:rPr>
              <a:t>tm_fill</a:t>
            </a:r>
            <a:r>
              <a:rPr lang="en-CA" dirty="0">
                <a:latin typeface="Courier New" panose="02070309020205020404" pitchFamily="49" charset="0"/>
                <a:ea typeface="Calibri" panose="020F0502020204030204" pitchFamily="34" charset="0"/>
                <a:cs typeface="Times New Roman" panose="02020603050405020304" pitchFamily="18" charset="0"/>
              </a:rPr>
              <a:t>(col = “</a:t>
            </a:r>
            <a:r>
              <a:rPr lang="en-CA" dirty="0" err="1">
                <a:latin typeface="Courier New" panose="02070309020205020404" pitchFamily="49" charset="0"/>
                <a:ea typeface="Calibri" panose="020F0502020204030204" pitchFamily="34" charset="0"/>
                <a:cs typeface="Times New Roman" panose="02020603050405020304" pitchFamily="18" charset="0"/>
              </a:rPr>
              <a:t>my_landarea_variable</a:t>
            </a:r>
            <a:r>
              <a:rPr lang="en-CA" dirty="0">
                <a:latin typeface="Courier New" panose="02070309020205020404" pitchFamily="49" charset="0"/>
                <a:ea typeface="Calibri" panose="020F0502020204030204" pitchFamily="34" charset="0"/>
                <a:cs typeface="Times New Roman" panose="02020603050405020304" pitchFamily="18" charset="0"/>
              </a:rPr>
              <a:t>”)</a:t>
            </a:r>
            <a:endParaRPr lang="en-CA" dirty="0">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CA" dirty="0"/>
          </a:p>
        </p:txBody>
      </p:sp>
      <p:sp>
        <p:nvSpPr>
          <p:cNvPr id="4" name="Text Placeholder 3">
            <a:extLst>
              <a:ext uri="{FF2B5EF4-FFF2-40B4-BE49-F238E27FC236}">
                <a16:creationId xmlns:a16="http://schemas.microsoft.com/office/drawing/2014/main" xmlns="" id="{18A99698-5EA9-4D23-8C34-83B2C2010F2F}"/>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343074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xmlns="" id="{BEBB5F70-7347-40F8-8164-272BB750A140}"/>
              </a:ext>
            </a:extLst>
          </p:cNvPr>
          <p:cNvSpPr>
            <a:spLocks noGrp="1"/>
          </p:cNvSpPr>
          <p:nvPr>
            <p:ph type="title"/>
          </p:nvPr>
        </p:nvSpPr>
        <p:spPr/>
        <p:txBody>
          <a:bodyPr>
            <a:normAutofit/>
          </a:bodyPr>
          <a:lstStyle/>
          <a:p>
            <a:r>
              <a:rPr lang="en-CA" sz="4800" b="0" dirty="0"/>
              <a:t>Background and concepts</a:t>
            </a:r>
          </a:p>
        </p:txBody>
      </p:sp>
    </p:spTree>
    <p:extLst>
      <p:ext uri="{BB962C8B-B14F-4D97-AF65-F5344CB8AC3E}">
        <p14:creationId xmlns:p14="http://schemas.microsoft.com/office/powerpoint/2010/main" val="6343493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D727139-3D91-409C-A9CD-45C3F0BD8903}"/>
              </a:ext>
            </a:extLst>
          </p:cNvPr>
          <p:cNvSpPr>
            <a:spLocks noGrp="1"/>
          </p:cNvSpPr>
          <p:nvPr>
            <p:ph type="title"/>
          </p:nvPr>
        </p:nvSpPr>
        <p:spPr/>
        <p:txBody>
          <a:bodyPr>
            <a:normAutofit/>
          </a:bodyPr>
          <a:lstStyle/>
          <a:p>
            <a:r>
              <a:rPr lang="en-CA" sz="3600" dirty="0" err="1">
                <a:latin typeface="Courier New" panose="02070309020205020404" pitchFamily="49" charset="0"/>
                <a:cs typeface="Courier New" panose="02070309020205020404" pitchFamily="49" charset="0"/>
              </a:rPr>
              <a:t>tmap</a:t>
            </a:r>
            <a:endParaRPr lang="en-CA" sz="3600" dirty="0"/>
          </a:p>
        </p:txBody>
      </p:sp>
      <p:sp>
        <p:nvSpPr>
          <p:cNvPr id="3" name="Content Placeholder 2">
            <a:extLst>
              <a:ext uri="{FF2B5EF4-FFF2-40B4-BE49-F238E27FC236}">
                <a16:creationId xmlns:a16="http://schemas.microsoft.com/office/drawing/2014/main" xmlns="" id="{EA8494AD-9756-4976-AEB3-C2E11264E091}"/>
              </a:ext>
            </a:extLst>
          </p:cNvPr>
          <p:cNvSpPr>
            <a:spLocks noGrp="1"/>
          </p:cNvSpPr>
          <p:nvPr>
            <p:ph idx="1"/>
          </p:nvPr>
        </p:nvSpPr>
        <p:spPr/>
        <p:txBody>
          <a:bodyPr>
            <a:normAutofit/>
          </a:bodyPr>
          <a:lstStyle/>
          <a:p>
            <a:pPr>
              <a:lnSpc>
                <a:spcPct val="87000"/>
              </a:lnSpc>
              <a:spcAft>
                <a:spcPts val="800"/>
              </a:spcAft>
            </a:pPr>
            <a:r>
              <a:rPr lang="en-CA" dirty="0">
                <a:latin typeface="Calibri" panose="020F0502020204030204" pitchFamily="34" charset="0"/>
                <a:ea typeface="Calibri" panose="020F0502020204030204" pitchFamily="34" charset="0"/>
                <a:cs typeface="Times New Roman" panose="02020603050405020304" pitchFamily="18" charset="0"/>
              </a:rPr>
              <a:t>Aesthetics include elements such as colour (</a:t>
            </a:r>
            <a:r>
              <a:rPr lang="en-CA" sz="2200" dirty="0">
                <a:latin typeface="Courier New" panose="02070309020205020404" pitchFamily="49" charset="0"/>
                <a:ea typeface="Calibri" panose="020F0502020204030204" pitchFamily="34" charset="0"/>
                <a:cs typeface="Times New Roman" panose="02020603050405020304" pitchFamily="18" charset="0"/>
              </a:rPr>
              <a:t>col =</a:t>
            </a:r>
            <a:r>
              <a:rPr lang="en-CA" dirty="0">
                <a:latin typeface="Calibri" panose="020F0502020204030204" pitchFamily="34" charset="0"/>
                <a:ea typeface="Calibri" panose="020F0502020204030204" pitchFamily="34" charset="0"/>
                <a:cs typeface="Times New Roman" panose="02020603050405020304" pitchFamily="18" charset="0"/>
              </a:rPr>
              <a:t>), transparency (</a:t>
            </a:r>
            <a:r>
              <a:rPr lang="en-CA" sz="2200" dirty="0">
                <a:latin typeface="Courier New" panose="02070309020205020404" pitchFamily="49" charset="0"/>
                <a:ea typeface="Calibri" panose="020F0502020204030204" pitchFamily="34" charset="0"/>
                <a:cs typeface="Times New Roman" panose="02020603050405020304" pitchFamily="18" charset="0"/>
              </a:rPr>
              <a:t>alpha =</a:t>
            </a:r>
            <a:r>
              <a:rPr lang="en-CA" dirty="0">
                <a:latin typeface="Calibri" panose="020F0502020204030204" pitchFamily="34" charset="0"/>
                <a:ea typeface="Calibri" panose="020F0502020204030204" pitchFamily="34" charset="0"/>
                <a:cs typeface="Times New Roman" panose="02020603050405020304" pitchFamily="18" charset="0"/>
              </a:rPr>
              <a:t>), line width (</a:t>
            </a:r>
            <a:r>
              <a:rPr lang="en-CA" sz="2200" dirty="0" err="1">
                <a:latin typeface="Courier New" panose="02070309020205020404" pitchFamily="49" charset="0"/>
                <a:ea typeface="Calibri" panose="020F0502020204030204" pitchFamily="34" charset="0"/>
                <a:cs typeface="Times New Roman" panose="02020603050405020304" pitchFamily="18" charset="0"/>
              </a:rPr>
              <a:t>lwd</a:t>
            </a:r>
            <a:r>
              <a:rPr lang="en-CA" sz="2200" dirty="0">
                <a:latin typeface="Courier New" panose="02070309020205020404" pitchFamily="49" charset="0"/>
                <a:ea typeface="Calibri" panose="020F0502020204030204" pitchFamily="34" charset="0"/>
                <a:cs typeface="Times New Roman" panose="02020603050405020304" pitchFamily="18" charset="0"/>
              </a:rPr>
              <a:t> =</a:t>
            </a:r>
            <a:r>
              <a:rPr lang="en-CA" dirty="0">
                <a:latin typeface="Courier New" panose="02070309020205020404" pitchFamily="49" charset="0"/>
                <a:ea typeface="Calibri" panose="020F0502020204030204" pitchFamily="34" charset="0"/>
                <a:cs typeface="Times New Roman" panose="02020603050405020304" pitchFamily="18" charset="0"/>
              </a:rPr>
              <a:t>),</a:t>
            </a:r>
            <a:r>
              <a:rPr lang="en-CA" dirty="0">
                <a:latin typeface="Calibri" panose="020F0502020204030204" pitchFamily="34" charset="0"/>
                <a:ea typeface="Calibri" panose="020F0502020204030204" pitchFamily="34" charset="0"/>
                <a:cs typeface="Times New Roman" panose="02020603050405020304" pitchFamily="18" charset="0"/>
              </a:rPr>
              <a:t> line type (</a:t>
            </a:r>
            <a:r>
              <a:rPr lang="en-CA" sz="2200" dirty="0" err="1">
                <a:latin typeface="Courier New" panose="02070309020205020404" pitchFamily="49" charset="0"/>
                <a:ea typeface="Calibri" panose="020F0502020204030204" pitchFamily="34" charset="0"/>
                <a:cs typeface="Times New Roman" panose="02020603050405020304" pitchFamily="18" charset="0"/>
              </a:rPr>
              <a:t>lty</a:t>
            </a:r>
            <a:r>
              <a:rPr lang="en-CA" sz="2200" dirty="0">
                <a:latin typeface="Courier New" panose="02070309020205020404" pitchFamily="49" charset="0"/>
                <a:ea typeface="Calibri" panose="020F0502020204030204" pitchFamily="34" charset="0"/>
                <a:cs typeface="Times New Roman" panose="02020603050405020304" pitchFamily="18" charset="0"/>
              </a:rPr>
              <a:t> =</a:t>
            </a:r>
            <a:r>
              <a:rPr lang="en-CA" dirty="0">
                <a:latin typeface="Calibri" panose="020F0502020204030204" pitchFamily="34" charset="0"/>
                <a:ea typeface="Calibri" panose="020F0502020204030204" pitchFamily="34" charset="0"/>
                <a:cs typeface="Times New Roman" panose="02020603050405020304" pitchFamily="18" charset="0"/>
              </a:rPr>
              <a:t>), title (</a:t>
            </a:r>
            <a:r>
              <a:rPr lang="en-CA" sz="2200" dirty="0">
                <a:latin typeface="Courier New" panose="02070309020205020404" pitchFamily="49" charset="0"/>
                <a:ea typeface="Calibri" panose="020F0502020204030204" pitchFamily="34" charset="0"/>
                <a:cs typeface="Times New Roman" panose="02020603050405020304" pitchFamily="18" charset="0"/>
              </a:rPr>
              <a:t>title =</a:t>
            </a:r>
            <a:r>
              <a:rPr lang="en-CA" dirty="0">
                <a:latin typeface="Calibri" panose="020F0502020204030204" pitchFamily="34" charset="0"/>
                <a:ea typeface="Calibri" panose="020F0502020204030204" pitchFamily="34" charset="0"/>
                <a:cs typeface="Times New Roman" panose="02020603050405020304" pitchFamily="18" charset="0"/>
              </a:rPr>
              <a:t>), etc.</a:t>
            </a:r>
          </a:p>
          <a:p>
            <a:pPr marL="0" indent="0">
              <a:buNone/>
            </a:pPr>
            <a:endParaRPr lang="en-CA" dirty="0"/>
          </a:p>
        </p:txBody>
      </p:sp>
      <p:sp>
        <p:nvSpPr>
          <p:cNvPr id="4" name="Text Placeholder 3">
            <a:extLst>
              <a:ext uri="{FF2B5EF4-FFF2-40B4-BE49-F238E27FC236}">
                <a16:creationId xmlns:a16="http://schemas.microsoft.com/office/drawing/2014/main" xmlns="" id="{18A99698-5EA9-4D23-8C34-83B2C2010F2F}"/>
              </a:ext>
            </a:extLst>
          </p:cNvPr>
          <p:cNvSpPr>
            <a:spLocks noGrp="1"/>
          </p:cNvSpPr>
          <p:nvPr>
            <p:ph type="body" sz="quarter" idx="13"/>
          </p:nvPr>
        </p:nvSpPr>
        <p:spPr/>
        <p:txBody>
          <a:bodyPr>
            <a:normAutofit fontScale="92500" lnSpcReduction="10000"/>
          </a:bodyPr>
          <a:lstStyle/>
          <a:p>
            <a:r>
              <a:rPr lang="en-CA" dirty="0"/>
              <a:t>Creating basic maps in R</a:t>
            </a:r>
          </a:p>
        </p:txBody>
      </p:sp>
    </p:spTree>
    <p:extLst>
      <p:ext uri="{BB962C8B-B14F-4D97-AF65-F5344CB8AC3E}">
        <p14:creationId xmlns:p14="http://schemas.microsoft.com/office/powerpoint/2010/main" val="30005297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xmlns="" id="{58A4325E-AF75-4C75-BFA3-884644A3F32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00468" y="1764796"/>
            <a:ext cx="4297352" cy="323085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itle 1">
            <a:extLst>
              <a:ext uri="{FF2B5EF4-FFF2-40B4-BE49-F238E27FC236}">
                <a16:creationId xmlns:a16="http://schemas.microsoft.com/office/drawing/2014/main" xmlns="" id="{8A046FA4-E4F2-455F-AA68-BDFA269532A9}"/>
              </a:ext>
            </a:extLst>
          </p:cNvPr>
          <p:cNvSpPr>
            <a:spLocks noGrp="1"/>
          </p:cNvSpPr>
          <p:nvPr>
            <p:ph type="title"/>
          </p:nvPr>
        </p:nvSpPr>
        <p:spPr/>
        <p:txBody>
          <a:bodyPr/>
          <a:lstStyle/>
          <a:p>
            <a:r>
              <a:rPr lang="en-CA" dirty="0"/>
              <a:t>Principals of data visualization</a:t>
            </a:r>
          </a:p>
        </p:txBody>
      </p:sp>
      <p:sp>
        <p:nvSpPr>
          <p:cNvPr id="3" name="Content Placeholder 2">
            <a:extLst>
              <a:ext uri="{FF2B5EF4-FFF2-40B4-BE49-F238E27FC236}">
                <a16:creationId xmlns:a16="http://schemas.microsoft.com/office/drawing/2014/main" xmlns="" id="{13AA61C8-6BCD-470D-AABB-5BE7976AFDAB}"/>
              </a:ext>
            </a:extLst>
          </p:cNvPr>
          <p:cNvSpPr>
            <a:spLocks noGrp="1"/>
          </p:cNvSpPr>
          <p:nvPr>
            <p:ph idx="1"/>
          </p:nvPr>
        </p:nvSpPr>
        <p:spPr>
          <a:xfrm>
            <a:off x="628651" y="1490472"/>
            <a:ext cx="4654550" cy="5048873"/>
          </a:xfrm>
        </p:spPr>
        <p:txBody>
          <a:bodyPr>
            <a:normAutofit/>
          </a:bodyPr>
          <a:lstStyle/>
          <a:p>
            <a:pPr marL="0" indent="0">
              <a:spcAft>
                <a:spcPts val="1200"/>
              </a:spcAft>
              <a:buNone/>
            </a:pPr>
            <a:r>
              <a:rPr lang="en-CA" dirty="0"/>
              <a:t>Data visualisation is</a:t>
            </a:r>
          </a:p>
          <a:p>
            <a:r>
              <a:rPr lang="en-CA" dirty="0"/>
              <a:t>A well-known component of scientific communication, but is increasingly recognized as a process unto itself for generating insights; and,</a:t>
            </a:r>
          </a:p>
          <a:p>
            <a:endParaRPr lang="en-CA" dirty="0"/>
          </a:p>
          <a:p>
            <a:r>
              <a:rPr lang="en-CA" dirty="0"/>
              <a:t>a rapidly growing field, particularly with availability of large complex datasets and powerful viz tools</a:t>
            </a:r>
          </a:p>
        </p:txBody>
      </p:sp>
      <p:sp>
        <p:nvSpPr>
          <p:cNvPr id="4" name="Text Placeholder 3">
            <a:extLst>
              <a:ext uri="{FF2B5EF4-FFF2-40B4-BE49-F238E27FC236}">
                <a16:creationId xmlns:a16="http://schemas.microsoft.com/office/drawing/2014/main" xmlns="" id="{9A458478-3474-443A-9B3F-276C67386997}"/>
              </a:ext>
            </a:extLst>
          </p:cNvPr>
          <p:cNvSpPr>
            <a:spLocks noGrp="1"/>
          </p:cNvSpPr>
          <p:nvPr>
            <p:ph type="body" sz="quarter" idx="13"/>
          </p:nvPr>
        </p:nvSpPr>
        <p:spPr/>
        <p:txBody>
          <a:bodyPr>
            <a:normAutofit fontScale="85000" lnSpcReduction="10000"/>
          </a:bodyPr>
          <a:lstStyle/>
          <a:p>
            <a:r>
              <a:rPr lang="en-CA" dirty="0">
                <a:solidFill>
                  <a:schemeClr val="bg1">
                    <a:lumMod val="50000"/>
                  </a:schemeClr>
                </a:solidFill>
              </a:rPr>
              <a:t>Background and concepts</a:t>
            </a:r>
          </a:p>
        </p:txBody>
      </p:sp>
      <p:sp>
        <p:nvSpPr>
          <p:cNvPr id="5" name="TextBox 4">
            <a:extLst>
              <a:ext uri="{FF2B5EF4-FFF2-40B4-BE49-F238E27FC236}">
                <a16:creationId xmlns:a16="http://schemas.microsoft.com/office/drawing/2014/main" xmlns="" id="{79886AF4-0C8F-4C65-8210-9F1B81177EAB}"/>
              </a:ext>
            </a:extLst>
          </p:cNvPr>
          <p:cNvSpPr txBox="1"/>
          <p:nvPr/>
        </p:nvSpPr>
        <p:spPr>
          <a:xfrm>
            <a:off x="5825365" y="6544056"/>
            <a:ext cx="3149965" cy="276999"/>
          </a:xfrm>
          <a:prstGeom prst="rect">
            <a:avLst/>
          </a:prstGeom>
          <a:noFill/>
        </p:spPr>
        <p:txBody>
          <a:bodyPr wrap="none" rtlCol="0">
            <a:spAutoFit/>
          </a:bodyPr>
          <a:lstStyle/>
          <a:p>
            <a:r>
              <a:rPr lang="en-CA" sz="1200" dirty="0"/>
              <a:t>‘The visual analytics cycle’, Martinez et al. 2016</a:t>
            </a:r>
            <a:endParaRPr lang="en-CA" sz="1200" i="1" dirty="0"/>
          </a:p>
        </p:txBody>
      </p:sp>
    </p:spTree>
    <p:extLst>
      <p:ext uri="{BB962C8B-B14F-4D97-AF65-F5344CB8AC3E}">
        <p14:creationId xmlns:p14="http://schemas.microsoft.com/office/powerpoint/2010/main" val="24357660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xmlns="" id="{6EA6B032-2079-4233-9C74-7331E5EC2017}"/>
              </a:ext>
            </a:extLst>
          </p:cNvPr>
          <p:cNvGrpSpPr>
            <a:grpSpLocks noChangeAspect="1"/>
          </p:cNvGrpSpPr>
          <p:nvPr/>
        </p:nvGrpSpPr>
        <p:grpSpPr>
          <a:xfrm>
            <a:off x="1167383" y="3429000"/>
            <a:ext cx="6809233" cy="2918242"/>
            <a:chOff x="822769" y="1502510"/>
            <a:chExt cx="7683209" cy="3292802"/>
          </a:xfrm>
        </p:grpSpPr>
        <p:pic>
          <p:nvPicPr>
            <p:cNvPr id="6" name="Picture 2" descr="https://pbs.twimg.com/media/CXB4HVeUkAEgPai.jpg">
              <a:extLst>
                <a:ext uri="{FF2B5EF4-FFF2-40B4-BE49-F238E27FC236}">
                  <a16:creationId xmlns:a16="http://schemas.microsoft.com/office/drawing/2014/main" xmlns="" id="{218940DF-9F87-4606-BBD1-54DFA0D3149F}"/>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25000"/>
                      </a14:imgEffect>
                      <a14:imgEffect>
                        <a14:brightnessContrast bright="20000" contrast="-40000"/>
                      </a14:imgEffect>
                    </a14:imgLayer>
                  </a14:imgProps>
                </a:ext>
                <a:ext uri="{28A0092B-C50C-407E-A947-70E740481C1C}">
                  <a14:useLocalDpi xmlns:a14="http://schemas.microsoft.com/office/drawing/2010/main" val="0"/>
                </a:ext>
              </a:extLst>
            </a:blip>
            <a:srcRect l="7322" t="44281" r="5219" b="22936"/>
            <a:stretch/>
          </p:blipFill>
          <p:spPr bwMode="auto">
            <a:xfrm>
              <a:off x="822769" y="1502510"/>
              <a:ext cx="7683209" cy="3292802"/>
            </a:xfrm>
            <a:prstGeom prst="rect">
              <a:avLst/>
            </a:prstGeom>
            <a:noFill/>
            <a:extLst>
              <a:ext uri="{909E8E84-426E-40DD-AFC4-6F175D3DCCD1}">
                <a14:hiddenFill xmlns:a14="http://schemas.microsoft.com/office/drawing/2010/main">
                  <a:solidFill>
                    <a:srgbClr val="FFFFFF"/>
                  </a:solidFill>
                </a14:hiddenFill>
              </a:ext>
            </a:extLst>
          </p:spPr>
        </p:pic>
        <p:sp>
          <p:nvSpPr>
            <p:cNvPr id="7" name="Isosceles Triangle 6">
              <a:extLst>
                <a:ext uri="{FF2B5EF4-FFF2-40B4-BE49-F238E27FC236}">
                  <a16:creationId xmlns:a16="http://schemas.microsoft.com/office/drawing/2014/main" xmlns="" id="{D5956911-0FE4-49F0-9CAF-B7D68097E147}"/>
                </a:ext>
              </a:extLst>
            </p:cNvPr>
            <p:cNvSpPr/>
            <p:nvPr/>
          </p:nvSpPr>
          <p:spPr>
            <a:xfrm rot="16200000">
              <a:off x="2177433" y="2165077"/>
              <a:ext cx="1332726" cy="2267703"/>
            </a:xfrm>
            <a:prstGeom prst="triangle">
              <a:avLst>
                <a:gd name="adj" fmla="val 47256"/>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2" name="Title 1">
            <a:extLst>
              <a:ext uri="{FF2B5EF4-FFF2-40B4-BE49-F238E27FC236}">
                <a16:creationId xmlns:a16="http://schemas.microsoft.com/office/drawing/2014/main" xmlns="" id="{8A046FA4-E4F2-455F-AA68-BDFA269532A9}"/>
              </a:ext>
            </a:extLst>
          </p:cNvPr>
          <p:cNvSpPr>
            <a:spLocks noGrp="1"/>
          </p:cNvSpPr>
          <p:nvPr>
            <p:ph type="title"/>
          </p:nvPr>
        </p:nvSpPr>
        <p:spPr/>
        <p:txBody>
          <a:bodyPr/>
          <a:lstStyle/>
          <a:p>
            <a:r>
              <a:rPr lang="en-CA" dirty="0"/>
              <a:t>Principals of data visualization</a:t>
            </a:r>
          </a:p>
        </p:txBody>
      </p:sp>
      <p:sp>
        <p:nvSpPr>
          <p:cNvPr id="3" name="Content Placeholder 2">
            <a:extLst>
              <a:ext uri="{FF2B5EF4-FFF2-40B4-BE49-F238E27FC236}">
                <a16:creationId xmlns:a16="http://schemas.microsoft.com/office/drawing/2014/main" xmlns="" id="{13AA61C8-6BCD-470D-AABB-5BE7976AFDAB}"/>
              </a:ext>
            </a:extLst>
          </p:cNvPr>
          <p:cNvSpPr>
            <a:spLocks noGrp="1"/>
          </p:cNvSpPr>
          <p:nvPr>
            <p:ph idx="1"/>
          </p:nvPr>
        </p:nvSpPr>
        <p:spPr>
          <a:xfrm>
            <a:off x="628650" y="1490472"/>
            <a:ext cx="7886700" cy="5048873"/>
          </a:xfrm>
        </p:spPr>
        <p:txBody>
          <a:bodyPr>
            <a:normAutofit/>
          </a:bodyPr>
          <a:lstStyle/>
          <a:p>
            <a:r>
              <a:rPr lang="en-CA" dirty="0"/>
              <a:t>Consider a guiding principle in visualization… </a:t>
            </a:r>
          </a:p>
          <a:p>
            <a:pPr marL="360000" indent="0">
              <a:buNone/>
            </a:pPr>
            <a:r>
              <a:rPr lang="en-CA" sz="2200" i="1" dirty="0"/>
              <a:t>“Graphical excellence gives the viewer the greatest number of ideas in the shortest time with the least ink in the smallest space…and requires telling the truth about the data”*</a:t>
            </a:r>
          </a:p>
        </p:txBody>
      </p:sp>
      <p:sp>
        <p:nvSpPr>
          <p:cNvPr id="4" name="Text Placeholder 3">
            <a:extLst>
              <a:ext uri="{FF2B5EF4-FFF2-40B4-BE49-F238E27FC236}">
                <a16:creationId xmlns:a16="http://schemas.microsoft.com/office/drawing/2014/main" xmlns="" id="{9A458478-3474-443A-9B3F-276C67386997}"/>
              </a:ext>
            </a:extLst>
          </p:cNvPr>
          <p:cNvSpPr>
            <a:spLocks noGrp="1"/>
          </p:cNvSpPr>
          <p:nvPr>
            <p:ph type="body" sz="quarter" idx="13"/>
          </p:nvPr>
        </p:nvSpPr>
        <p:spPr/>
        <p:txBody>
          <a:bodyPr>
            <a:normAutofit fontScale="85000" lnSpcReduction="10000"/>
          </a:bodyPr>
          <a:lstStyle/>
          <a:p>
            <a:r>
              <a:rPr lang="en-CA" dirty="0">
                <a:solidFill>
                  <a:schemeClr val="bg1">
                    <a:lumMod val="50000"/>
                  </a:schemeClr>
                </a:solidFill>
              </a:rPr>
              <a:t>Background and concepts</a:t>
            </a:r>
          </a:p>
        </p:txBody>
      </p:sp>
      <p:sp>
        <p:nvSpPr>
          <p:cNvPr id="8" name="TextBox 7">
            <a:extLst>
              <a:ext uri="{FF2B5EF4-FFF2-40B4-BE49-F238E27FC236}">
                <a16:creationId xmlns:a16="http://schemas.microsoft.com/office/drawing/2014/main" xmlns="" id="{5890129A-6BB0-43FF-BD5B-34D91745446B}"/>
              </a:ext>
            </a:extLst>
          </p:cNvPr>
          <p:cNvSpPr txBox="1"/>
          <p:nvPr/>
        </p:nvSpPr>
        <p:spPr>
          <a:xfrm>
            <a:off x="384137" y="6557817"/>
            <a:ext cx="1007007" cy="276999"/>
          </a:xfrm>
          <a:prstGeom prst="rect">
            <a:avLst/>
          </a:prstGeom>
          <a:noFill/>
        </p:spPr>
        <p:txBody>
          <a:bodyPr wrap="none" rtlCol="0">
            <a:spAutoFit/>
          </a:bodyPr>
          <a:lstStyle/>
          <a:p>
            <a:r>
              <a:rPr lang="en-CA" sz="1200" dirty="0"/>
              <a:t>*Tufte, 2001.</a:t>
            </a:r>
            <a:endParaRPr lang="en-CA" sz="1200" i="1" dirty="0"/>
          </a:p>
        </p:txBody>
      </p:sp>
    </p:spTree>
    <p:extLst>
      <p:ext uri="{BB962C8B-B14F-4D97-AF65-F5344CB8AC3E}">
        <p14:creationId xmlns:p14="http://schemas.microsoft.com/office/powerpoint/2010/main" val="19010557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A046FA4-E4F2-455F-AA68-BDFA269532A9}"/>
              </a:ext>
            </a:extLst>
          </p:cNvPr>
          <p:cNvSpPr>
            <a:spLocks noGrp="1"/>
          </p:cNvSpPr>
          <p:nvPr>
            <p:ph type="title"/>
          </p:nvPr>
        </p:nvSpPr>
        <p:spPr/>
        <p:txBody>
          <a:bodyPr/>
          <a:lstStyle/>
          <a:p>
            <a:r>
              <a:rPr lang="en-CA" dirty="0"/>
              <a:t>Principals of data visualization</a:t>
            </a:r>
          </a:p>
        </p:txBody>
      </p:sp>
      <p:sp>
        <p:nvSpPr>
          <p:cNvPr id="3" name="Content Placeholder 2">
            <a:extLst>
              <a:ext uri="{FF2B5EF4-FFF2-40B4-BE49-F238E27FC236}">
                <a16:creationId xmlns:a16="http://schemas.microsoft.com/office/drawing/2014/main" xmlns="" id="{13AA61C8-6BCD-470D-AABB-5BE7976AFDAB}"/>
              </a:ext>
            </a:extLst>
          </p:cNvPr>
          <p:cNvSpPr>
            <a:spLocks noGrp="1"/>
          </p:cNvSpPr>
          <p:nvPr>
            <p:ph idx="1"/>
          </p:nvPr>
        </p:nvSpPr>
        <p:spPr>
          <a:xfrm>
            <a:off x="628650" y="1490472"/>
            <a:ext cx="7886700" cy="5048873"/>
          </a:xfrm>
        </p:spPr>
        <p:txBody>
          <a:bodyPr>
            <a:normAutofit/>
          </a:bodyPr>
          <a:lstStyle/>
          <a:p>
            <a:pPr marL="0" indent="0">
              <a:buNone/>
            </a:pPr>
            <a:r>
              <a:rPr lang="en-CA" dirty="0"/>
              <a:t>…and a distinction, particular to maps, underscoring the need for accurate and effective map making:</a:t>
            </a:r>
          </a:p>
          <a:p>
            <a:pPr marL="360000" indent="0">
              <a:buNone/>
            </a:pPr>
            <a:r>
              <a:rPr lang="en-CA" sz="2200" i="1" dirty="0"/>
              <a:t> “…maps differ from statistical graphics because the geographic setting portrayed in the map almost always triggers memories, opinions, and conclusions wholly separate from (but perhaps related to) the intent of the mapmaker”* </a:t>
            </a:r>
          </a:p>
        </p:txBody>
      </p:sp>
      <p:sp>
        <p:nvSpPr>
          <p:cNvPr id="4" name="Text Placeholder 3">
            <a:extLst>
              <a:ext uri="{FF2B5EF4-FFF2-40B4-BE49-F238E27FC236}">
                <a16:creationId xmlns:a16="http://schemas.microsoft.com/office/drawing/2014/main" xmlns="" id="{9A458478-3474-443A-9B3F-276C67386997}"/>
              </a:ext>
            </a:extLst>
          </p:cNvPr>
          <p:cNvSpPr>
            <a:spLocks noGrp="1"/>
          </p:cNvSpPr>
          <p:nvPr>
            <p:ph type="body" sz="quarter" idx="13"/>
          </p:nvPr>
        </p:nvSpPr>
        <p:spPr/>
        <p:txBody>
          <a:bodyPr>
            <a:normAutofit fontScale="85000" lnSpcReduction="10000"/>
          </a:bodyPr>
          <a:lstStyle/>
          <a:p>
            <a:r>
              <a:rPr lang="en-CA" dirty="0">
                <a:solidFill>
                  <a:schemeClr val="bg1">
                    <a:lumMod val="50000"/>
                  </a:schemeClr>
                </a:solidFill>
              </a:rPr>
              <a:t>Background and concepts</a:t>
            </a:r>
          </a:p>
        </p:txBody>
      </p:sp>
      <p:pic>
        <p:nvPicPr>
          <p:cNvPr id="10" name="Picture 9">
            <a:extLst>
              <a:ext uri="{FF2B5EF4-FFF2-40B4-BE49-F238E27FC236}">
                <a16:creationId xmlns:a16="http://schemas.microsoft.com/office/drawing/2014/main" xmlns="" id="{9C6DC41D-E368-438F-8F86-FC3902E667D1}"/>
              </a:ext>
            </a:extLst>
          </p:cNvPr>
          <p:cNvPicPr>
            <a:picLocks noChangeAspect="1"/>
          </p:cNvPicPr>
          <p:nvPr/>
        </p:nvPicPr>
        <p:blipFill>
          <a:blip r:embed="rId2"/>
          <a:stretch>
            <a:fillRect/>
          </a:stretch>
        </p:blipFill>
        <p:spPr>
          <a:xfrm>
            <a:off x="2013529" y="3715096"/>
            <a:ext cx="5222768" cy="3142904"/>
          </a:xfrm>
          <a:prstGeom prst="rect">
            <a:avLst/>
          </a:prstGeom>
        </p:spPr>
      </p:pic>
      <p:sp>
        <p:nvSpPr>
          <p:cNvPr id="11" name="TextBox 10">
            <a:extLst>
              <a:ext uri="{FF2B5EF4-FFF2-40B4-BE49-F238E27FC236}">
                <a16:creationId xmlns:a16="http://schemas.microsoft.com/office/drawing/2014/main" xmlns="" id="{4DE25945-B463-4AB2-81A1-A80F8D3A1F6D}"/>
              </a:ext>
            </a:extLst>
          </p:cNvPr>
          <p:cNvSpPr txBox="1"/>
          <p:nvPr/>
        </p:nvSpPr>
        <p:spPr>
          <a:xfrm>
            <a:off x="208645" y="6569409"/>
            <a:ext cx="1736309" cy="276999"/>
          </a:xfrm>
          <a:prstGeom prst="rect">
            <a:avLst/>
          </a:prstGeom>
          <a:noFill/>
        </p:spPr>
        <p:txBody>
          <a:bodyPr wrap="none" rtlCol="0">
            <a:spAutoFit/>
          </a:bodyPr>
          <a:lstStyle/>
          <a:p>
            <a:r>
              <a:rPr lang="en-CA" sz="1200" dirty="0"/>
              <a:t>*Waller &amp; </a:t>
            </a:r>
            <a:r>
              <a:rPr lang="en-CA" sz="1200" dirty="0" err="1"/>
              <a:t>Gotway</a:t>
            </a:r>
            <a:r>
              <a:rPr lang="en-CA" sz="1200" dirty="0"/>
              <a:t>, 2004.</a:t>
            </a:r>
            <a:endParaRPr lang="en-CA" sz="1200" i="1" dirty="0"/>
          </a:p>
        </p:txBody>
      </p:sp>
    </p:spTree>
    <p:extLst>
      <p:ext uri="{BB962C8B-B14F-4D97-AF65-F5344CB8AC3E}">
        <p14:creationId xmlns:p14="http://schemas.microsoft.com/office/powerpoint/2010/main" val="38734304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https://upload.wikimedia.org/wikipedia/commons/c/c7/Snow-cholera-map.jpg">
            <a:extLst>
              <a:ext uri="{FF2B5EF4-FFF2-40B4-BE49-F238E27FC236}">
                <a16:creationId xmlns:a16="http://schemas.microsoft.com/office/drawing/2014/main" xmlns="" id="{3D326C7F-8EB6-45A1-A9BE-EDB8C30D77E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724128" y="1772816"/>
            <a:ext cx="3273920" cy="3200573"/>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xmlns="" id="{FA1D2358-59ED-4CF9-B0C6-DE825BD447E7}"/>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69D4FEB8-8CA5-4279-AD47-7EE4D5EC1604}"/>
              </a:ext>
            </a:extLst>
          </p:cNvPr>
          <p:cNvSpPr>
            <a:spLocks noGrp="1"/>
          </p:cNvSpPr>
          <p:nvPr>
            <p:ph idx="1"/>
          </p:nvPr>
        </p:nvSpPr>
        <p:spPr>
          <a:xfrm>
            <a:off x="628650" y="1490472"/>
            <a:ext cx="5171786" cy="5194428"/>
          </a:xfrm>
        </p:spPr>
        <p:txBody>
          <a:bodyPr>
            <a:normAutofit fontScale="92500"/>
          </a:bodyPr>
          <a:lstStyle/>
          <a:p>
            <a:pPr>
              <a:spcAft>
                <a:spcPts val="1200"/>
              </a:spcAft>
            </a:pPr>
            <a:r>
              <a:rPr lang="en-CA" sz="2800" dirty="0"/>
              <a:t>Point features vs aggregate features</a:t>
            </a:r>
          </a:p>
          <a:p>
            <a:pPr lvl="1"/>
            <a:r>
              <a:rPr lang="en-CA" i="1" dirty="0"/>
              <a:t>Point maps</a:t>
            </a:r>
            <a:r>
              <a:rPr lang="en-CA" dirty="0"/>
              <a:t> represent specific geographic locations as dots (points) on the map, e.g., residence or facility, and are primarily used to show spatial distribution</a:t>
            </a:r>
          </a:p>
          <a:p>
            <a:pPr marL="457200" lvl="1" indent="0">
              <a:buNone/>
            </a:pPr>
            <a:endParaRPr lang="en-CA" dirty="0"/>
          </a:p>
          <a:p>
            <a:pPr lvl="1"/>
            <a:r>
              <a:rPr lang="en-CA" dirty="0"/>
              <a:t>A famous public health example is John Snow’s maps of cholera cases (represented as points) – today, we often still show spatial distributions using simple dots on a map</a:t>
            </a:r>
          </a:p>
        </p:txBody>
      </p:sp>
      <p:sp>
        <p:nvSpPr>
          <p:cNvPr id="4" name="Text Placeholder 3">
            <a:extLst>
              <a:ext uri="{FF2B5EF4-FFF2-40B4-BE49-F238E27FC236}">
                <a16:creationId xmlns:a16="http://schemas.microsoft.com/office/drawing/2014/main" xmlns="" id="{F124F47E-CE96-4F41-82F7-9FC9D0F6B435}"/>
              </a:ext>
            </a:extLst>
          </p:cNvPr>
          <p:cNvSpPr>
            <a:spLocks noGrp="1"/>
          </p:cNvSpPr>
          <p:nvPr>
            <p:ph type="body" sz="quarter" idx="13"/>
          </p:nvPr>
        </p:nvSpPr>
        <p:spPr/>
        <p:txBody>
          <a:bodyPr>
            <a:normAutofit fontScale="85000" lnSpcReduction="10000"/>
          </a:bodyPr>
          <a:lstStyle/>
          <a:p>
            <a:r>
              <a:rPr lang="en-CA" dirty="0"/>
              <a:t>Background and concepts</a:t>
            </a:r>
          </a:p>
        </p:txBody>
      </p:sp>
    </p:spTree>
    <p:extLst>
      <p:ext uri="{BB962C8B-B14F-4D97-AF65-F5344CB8AC3E}">
        <p14:creationId xmlns:p14="http://schemas.microsoft.com/office/powerpoint/2010/main" val="18533437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1D2358-59ED-4CF9-B0C6-DE825BD447E7}"/>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69D4FEB8-8CA5-4279-AD47-7EE4D5EC1604}"/>
              </a:ext>
            </a:extLst>
          </p:cNvPr>
          <p:cNvSpPr>
            <a:spLocks noGrp="1"/>
          </p:cNvSpPr>
          <p:nvPr>
            <p:ph idx="1"/>
          </p:nvPr>
        </p:nvSpPr>
        <p:spPr/>
        <p:txBody>
          <a:bodyPr>
            <a:normAutofit/>
          </a:bodyPr>
          <a:lstStyle/>
          <a:p>
            <a:pPr>
              <a:spcAft>
                <a:spcPts val="1200"/>
              </a:spcAft>
            </a:pPr>
            <a:r>
              <a:rPr lang="en-CA" sz="2800" dirty="0"/>
              <a:t>Point features vs aggregate features</a:t>
            </a:r>
          </a:p>
          <a:p>
            <a:pPr lvl="1"/>
            <a:r>
              <a:rPr lang="en-CA" dirty="0"/>
              <a:t>Point maps can reflect a limited amount of attribute information through the use of differing symbols, and/or colours, sizes and transparencies of the points</a:t>
            </a:r>
          </a:p>
          <a:p>
            <a:pPr marL="457200" lvl="1" indent="0">
              <a:buNone/>
            </a:pPr>
            <a:endParaRPr lang="en-CA" dirty="0"/>
          </a:p>
          <a:p>
            <a:pPr lvl="1"/>
            <a:r>
              <a:rPr lang="en-CA" dirty="0"/>
              <a:t>Hence, point maps are most suitable when there is no attribute information shown, or when the attributes take on a small number of discrete values</a:t>
            </a:r>
          </a:p>
        </p:txBody>
      </p:sp>
      <p:sp>
        <p:nvSpPr>
          <p:cNvPr id="4" name="Text Placeholder 3">
            <a:extLst>
              <a:ext uri="{FF2B5EF4-FFF2-40B4-BE49-F238E27FC236}">
                <a16:creationId xmlns:a16="http://schemas.microsoft.com/office/drawing/2014/main" xmlns="" id="{F124F47E-CE96-4F41-82F7-9FC9D0F6B435}"/>
              </a:ext>
            </a:extLst>
          </p:cNvPr>
          <p:cNvSpPr>
            <a:spLocks noGrp="1"/>
          </p:cNvSpPr>
          <p:nvPr>
            <p:ph type="body" sz="quarter" idx="13"/>
          </p:nvPr>
        </p:nvSpPr>
        <p:spPr/>
        <p:txBody>
          <a:bodyPr>
            <a:normAutofit fontScale="85000" lnSpcReduction="10000"/>
          </a:bodyPr>
          <a:lstStyle/>
          <a:p>
            <a:r>
              <a:rPr lang="en-CA" dirty="0"/>
              <a:t>Background and concepts</a:t>
            </a:r>
          </a:p>
        </p:txBody>
      </p:sp>
    </p:spTree>
    <p:extLst>
      <p:ext uri="{BB962C8B-B14F-4D97-AF65-F5344CB8AC3E}">
        <p14:creationId xmlns:p14="http://schemas.microsoft.com/office/powerpoint/2010/main" val="29364923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1D2358-59ED-4CF9-B0C6-DE825BD447E7}"/>
              </a:ext>
            </a:extLst>
          </p:cNvPr>
          <p:cNvSpPr>
            <a:spLocks noGrp="1"/>
          </p:cNvSpPr>
          <p:nvPr>
            <p:ph type="title"/>
          </p:nvPr>
        </p:nvSpPr>
        <p:spPr/>
        <p:txBody>
          <a:bodyPr/>
          <a:lstStyle/>
          <a:p>
            <a:r>
              <a:rPr lang="en-CA" dirty="0"/>
              <a:t>Review of map types</a:t>
            </a:r>
          </a:p>
        </p:txBody>
      </p:sp>
      <p:sp>
        <p:nvSpPr>
          <p:cNvPr id="3" name="Content Placeholder 2">
            <a:extLst>
              <a:ext uri="{FF2B5EF4-FFF2-40B4-BE49-F238E27FC236}">
                <a16:creationId xmlns:a16="http://schemas.microsoft.com/office/drawing/2014/main" xmlns="" id="{69D4FEB8-8CA5-4279-AD47-7EE4D5EC1604}"/>
              </a:ext>
            </a:extLst>
          </p:cNvPr>
          <p:cNvSpPr>
            <a:spLocks noGrp="1"/>
          </p:cNvSpPr>
          <p:nvPr>
            <p:ph idx="1"/>
          </p:nvPr>
        </p:nvSpPr>
        <p:spPr/>
        <p:txBody>
          <a:bodyPr>
            <a:normAutofit/>
          </a:bodyPr>
          <a:lstStyle/>
          <a:p>
            <a:pPr>
              <a:spcAft>
                <a:spcPts val="1200"/>
              </a:spcAft>
            </a:pPr>
            <a:r>
              <a:rPr lang="en-CA" dirty="0"/>
              <a:t>Point features vs aggregate features</a:t>
            </a:r>
          </a:p>
          <a:p>
            <a:pPr lvl="1"/>
            <a:r>
              <a:rPr lang="en-CA" i="1" dirty="0"/>
              <a:t>Contour maps </a:t>
            </a:r>
            <a:r>
              <a:rPr lang="en-CA" dirty="0"/>
              <a:t>are suitable when attribute information is a continuous range of values, e.g., topographic maps with isolines/shading to represent differing  elevation</a:t>
            </a:r>
          </a:p>
        </p:txBody>
      </p:sp>
      <p:sp>
        <p:nvSpPr>
          <p:cNvPr id="4" name="Text Placeholder 3">
            <a:extLst>
              <a:ext uri="{FF2B5EF4-FFF2-40B4-BE49-F238E27FC236}">
                <a16:creationId xmlns:a16="http://schemas.microsoft.com/office/drawing/2014/main" xmlns="" id="{F124F47E-CE96-4F41-82F7-9FC9D0F6B435}"/>
              </a:ext>
            </a:extLst>
          </p:cNvPr>
          <p:cNvSpPr>
            <a:spLocks noGrp="1"/>
          </p:cNvSpPr>
          <p:nvPr>
            <p:ph type="body" sz="quarter" idx="13"/>
          </p:nvPr>
        </p:nvSpPr>
        <p:spPr/>
        <p:txBody>
          <a:bodyPr>
            <a:normAutofit fontScale="85000" lnSpcReduction="10000"/>
          </a:bodyPr>
          <a:lstStyle/>
          <a:p>
            <a:r>
              <a:rPr lang="en-CA" dirty="0"/>
              <a:t>Background and concepts</a:t>
            </a:r>
          </a:p>
        </p:txBody>
      </p:sp>
      <p:pic>
        <p:nvPicPr>
          <p:cNvPr id="6" name="Picture 5">
            <a:extLst>
              <a:ext uri="{FF2B5EF4-FFF2-40B4-BE49-F238E27FC236}">
                <a16:creationId xmlns:a16="http://schemas.microsoft.com/office/drawing/2014/main" xmlns="" id="{28679FF1-CD4C-485B-A462-1CC353E657FA}"/>
              </a:ext>
            </a:extLst>
          </p:cNvPr>
          <p:cNvPicPr>
            <a:picLocks noChangeAspect="1"/>
          </p:cNvPicPr>
          <p:nvPr/>
        </p:nvPicPr>
        <p:blipFill>
          <a:blip r:embed="rId2"/>
          <a:stretch>
            <a:fillRect/>
          </a:stretch>
        </p:blipFill>
        <p:spPr>
          <a:xfrm>
            <a:off x="1630507" y="3474510"/>
            <a:ext cx="5882986" cy="3256570"/>
          </a:xfrm>
          <a:prstGeom prst="rect">
            <a:avLst/>
          </a:prstGeom>
          <a:ln>
            <a:noFill/>
          </a:ln>
          <a:effectLst>
            <a:softEdge rad="112500"/>
          </a:effectLst>
        </p:spPr>
      </p:pic>
    </p:spTree>
    <p:extLst>
      <p:ext uri="{BB962C8B-B14F-4D97-AF65-F5344CB8AC3E}">
        <p14:creationId xmlns:p14="http://schemas.microsoft.com/office/powerpoint/2010/main" val="31137120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TotalTime>
  <Words>1411</Words>
  <Application>Microsoft Office PowerPoint</Application>
  <PresentationFormat>On-screen Show (4:3)</PresentationFormat>
  <Paragraphs>168</Paragraphs>
  <Slides>30</Slides>
  <Notes>0</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Geospatial analysis in R: Part 2</vt:lpstr>
      <vt:lpstr>Session overview</vt:lpstr>
      <vt:lpstr>Background and concepts</vt:lpstr>
      <vt:lpstr>Principals of data visualization</vt:lpstr>
      <vt:lpstr>Principals of data visualization</vt:lpstr>
      <vt:lpstr>Principals of data visualization</vt:lpstr>
      <vt:lpstr>Review of map types</vt:lpstr>
      <vt:lpstr>Review of map types</vt:lpstr>
      <vt:lpstr>Review of map types</vt:lpstr>
      <vt:lpstr>Review of map types</vt:lpstr>
      <vt:lpstr>Review of map types</vt:lpstr>
      <vt:lpstr>Review of map types</vt:lpstr>
      <vt:lpstr>Review of map types</vt:lpstr>
      <vt:lpstr>Review of map types</vt:lpstr>
      <vt:lpstr>Review of map types</vt:lpstr>
      <vt:lpstr>Review of map types</vt:lpstr>
      <vt:lpstr>Review of map types</vt:lpstr>
      <vt:lpstr>Considerations and cautions</vt:lpstr>
      <vt:lpstr>Creating basic maps in R</vt:lpstr>
      <vt:lpstr>Background</vt:lpstr>
      <vt:lpstr>Background</vt:lpstr>
      <vt:lpstr>Background</vt:lpstr>
      <vt:lpstr>tmap</vt:lpstr>
      <vt:lpstr>tmap</vt:lpstr>
      <vt:lpstr>PowerPoint Presentation</vt:lpstr>
      <vt:lpstr>tmap</vt:lpstr>
      <vt:lpstr>tmap</vt:lpstr>
      <vt:lpstr>tmap</vt:lpstr>
      <vt:lpstr>tmap</vt:lpstr>
      <vt:lpstr>tmap</vt:lpstr>
    </vt:vector>
  </TitlesOfParts>
  <Company>Health Shared Services BC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Geospatial analysis in R: Part 1</dc:title>
  <dc:creator>Otterstatter, Michael</dc:creator>
  <cp:lastModifiedBy>Otterstatter, Michael</cp:lastModifiedBy>
  <cp:revision>10</cp:revision>
  <dcterms:created xsi:type="dcterms:W3CDTF">2019-09-06T19:07:02Z</dcterms:created>
  <dcterms:modified xsi:type="dcterms:W3CDTF">2019-09-13T19:53:35Z</dcterms:modified>
</cp:coreProperties>
</file>

<file path=docProps/thumbnail.jpeg>
</file>